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 id="2147483678" r:id="rId2"/>
  </p:sldMasterIdLst>
  <p:notesMasterIdLst>
    <p:notesMasterId r:id="rId39"/>
  </p:notesMasterIdLst>
  <p:handoutMasterIdLst>
    <p:handoutMasterId r:id="rId40"/>
  </p:handoutMasterIdLst>
  <p:sldIdLst>
    <p:sldId id="290" r:id="rId3"/>
    <p:sldId id="288" r:id="rId4"/>
    <p:sldId id="259" r:id="rId5"/>
    <p:sldId id="258" r:id="rId6"/>
    <p:sldId id="309" r:id="rId7"/>
    <p:sldId id="289" r:id="rId8"/>
    <p:sldId id="262" r:id="rId9"/>
    <p:sldId id="263" r:id="rId10"/>
    <p:sldId id="319" r:id="rId11"/>
    <p:sldId id="264" r:id="rId12"/>
    <p:sldId id="266" r:id="rId13"/>
    <p:sldId id="285" r:id="rId14"/>
    <p:sldId id="320" r:id="rId15"/>
    <p:sldId id="274" r:id="rId16"/>
    <p:sldId id="282" r:id="rId17"/>
    <p:sldId id="283" r:id="rId18"/>
    <p:sldId id="276" r:id="rId19"/>
    <p:sldId id="292" r:id="rId20"/>
    <p:sldId id="267" r:id="rId21"/>
    <p:sldId id="326" r:id="rId22"/>
    <p:sldId id="269" r:id="rId23"/>
    <p:sldId id="275" r:id="rId24"/>
    <p:sldId id="270" r:id="rId25"/>
    <p:sldId id="327" r:id="rId26"/>
    <p:sldId id="271" r:id="rId27"/>
    <p:sldId id="330" r:id="rId28"/>
    <p:sldId id="329" r:id="rId29"/>
    <p:sldId id="303" r:id="rId30"/>
    <p:sldId id="300" r:id="rId31"/>
    <p:sldId id="318" r:id="rId32"/>
    <p:sldId id="328" r:id="rId33"/>
    <p:sldId id="324" r:id="rId34"/>
    <p:sldId id="325" r:id="rId35"/>
    <p:sldId id="321" r:id="rId36"/>
    <p:sldId id="322" r:id="rId37"/>
    <p:sldId id="323" r:id="rId38"/>
  </p:sldIdLst>
  <p:sldSz cx="9144000" cy="5143500" type="screen16x9"/>
  <p:notesSz cx="7010400" cy="9296400"/>
  <p:embeddedFontLst>
    <p:embeddedFont>
      <p:font typeface="Calibri"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mc="http://schemas.openxmlformats.org/markup-compatibility/2006" xmlns:mv="urn:schemas-microsoft-com:mac:vml"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9" autoAdjust="0"/>
    <p:restoredTop sz="62177" autoAdjust="0"/>
  </p:normalViewPr>
  <p:slideViewPr>
    <p:cSldViewPr snapToGrid="0" snapToObjects="1">
      <p:cViewPr>
        <p:scale>
          <a:sx n="80" d="100"/>
          <a:sy n="80" d="100"/>
        </p:scale>
        <p:origin x="-1488" y="-643"/>
      </p:cViewPr>
      <p:guideLst>
        <p:guide orient="horz" pos="1620"/>
        <p:guide pos="2880"/>
      </p:guideLst>
    </p:cSldViewPr>
  </p:slideViewPr>
  <p:outlineViewPr>
    <p:cViewPr>
      <p:scale>
        <a:sx n="33" d="100"/>
        <a:sy n="33" d="100"/>
      </p:scale>
      <p:origin x="0" y="1184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362487E-7025-4227-9455-13DDE1EE1428}" type="datetimeFigureOut">
              <a:rPr lang="en-US" smtClean="0"/>
              <a:pPr/>
              <a:t>8/22/2017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8F149D7-C95D-4144-AE2A-496E5041404F}" type="slidenum">
              <a:rPr lang="en-US" smtClean="0"/>
              <a:pPr/>
              <a:t>‹#›</a:t>
            </a:fld>
            <a:endParaRPr lang="en-US"/>
          </a:p>
        </p:txBody>
      </p:sp>
    </p:spTree>
    <p:extLst>
      <p:ext uri="{BB962C8B-B14F-4D97-AF65-F5344CB8AC3E}">
        <p14:creationId xmlns:p14="http://schemas.microsoft.com/office/powerpoint/2010/main" val="660489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smtClean="0">
                <a:solidFill>
                  <a:schemeClr val="dk1"/>
                </a:solidFill>
                <a:latin typeface="Calibri"/>
                <a:ea typeface="Calibri"/>
                <a:cs typeface="Calibri"/>
                <a:sym typeface="Calibri"/>
              </a:rPr>
              <a:pPr algn="r">
                <a:buSzPct val="25000"/>
              </a:pPr>
              <a:t>‹#›</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757818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r>
              <a:rPr lang="en-US" sz="1200" b="0" i="0" u="none" strike="noStrike" kern="1200" cap="none" dirty="0" smtClean="0">
                <a:solidFill>
                  <a:schemeClr val="dk1"/>
                </a:solidFill>
                <a:latin typeface="Calibri"/>
                <a:ea typeface="Calibri"/>
                <a:cs typeface="Calibri"/>
                <a:sym typeface="Calibri"/>
              </a:rPr>
              <a:t>This project was supported by a grant from </a:t>
            </a:r>
            <a:r>
              <a:rPr lang="en-US" sz="1200" b="0" i="0" u="none" strike="noStrike" kern="1200" cap="none" dirty="0" err="1" smtClean="0">
                <a:solidFill>
                  <a:schemeClr val="dk1"/>
                </a:solidFill>
                <a:latin typeface="Calibri"/>
                <a:ea typeface="Calibri"/>
                <a:cs typeface="Calibri"/>
                <a:sym typeface="Calibri"/>
              </a:rPr>
              <a:t>CIRA's</a:t>
            </a:r>
            <a:r>
              <a:rPr lang="en-US" sz="1200" b="0" i="0" u="none" strike="noStrike" kern="1200" cap="none" dirty="0" smtClean="0">
                <a:solidFill>
                  <a:schemeClr val="dk1"/>
                </a:solidFill>
                <a:latin typeface="Calibri"/>
                <a:ea typeface="Calibri"/>
                <a:cs typeface="Calibri"/>
                <a:sym typeface="Calibri"/>
              </a:rPr>
              <a:t> Community Investment Program.</a:t>
            </a: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1</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620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b="0" i="0" u="sng" spc="-1" dirty="0">
                <a:solidFill>
                  <a:srgbClr val="000000"/>
                </a:solidFill>
                <a:uFill>
                  <a:solidFill>
                    <a:srgbClr val="FFFFFF"/>
                  </a:solidFill>
                </a:uFill>
                <a:latin typeface="Calibri"/>
                <a:cs typeface="Calibri"/>
              </a:rPr>
              <a:t>Classic example of pattern </a:t>
            </a:r>
            <a:r>
              <a:rPr lang="en-US" b="0" i="0" u="sng" spc="-1" dirty="0" smtClean="0">
                <a:solidFill>
                  <a:srgbClr val="000000"/>
                </a:solidFill>
                <a:uFill>
                  <a:solidFill>
                    <a:srgbClr val="FFFFFF"/>
                  </a:solidFill>
                </a:uFill>
                <a:latin typeface="Calibri"/>
                <a:cs typeface="Calibri"/>
              </a:rPr>
              <a:t>recognition: </a:t>
            </a:r>
          </a:p>
          <a:p>
            <a:pPr marL="220104" indent="-219370"/>
            <a:r>
              <a:rPr lang="en-US" b="0" i="0" spc="-1" dirty="0" smtClean="0">
                <a:solidFill>
                  <a:srgbClr val="000000"/>
                </a:solidFill>
                <a:uFill>
                  <a:solidFill>
                    <a:srgbClr val="FFFFFF"/>
                  </a:solidFill>
                </a:uFill>
                <a:latin typeface="Calibri"/>
                <a:cs typeface="Calibri"/>
              </a:rPr>
              <a:t>Vase</a:t>
            </a:r>
            <a:r>
              <a:rPr lang="en-US" b="0" i="0" spc="-1" dirty="0">
                <a:solidFill>
                  <a:srgbClr val="000000"/>
                </a:solidFill>
                <a:uFill>
                  <a:solidFill>
                    <a:srgbClr val="FFFFFF"/>
                  </a:solidFill>
                </a:uFill>
                <a:latin typeface="Calibri"/>
                <a:cs typeface="Calibri"/>
              </a:rPr>
              <a:t>/candlestick (cultural context) </a:t>
            </a:r>
            <a:r>
              <a:rPr lang="en-US" b="0" i="0" spc="-1" dirty="0" err="1">
                <a:solidFill>
                  <a:srgbClr val="000000"/>
                </a:solidFill>
                <a:uFill>
                  <a:solidFill>
                    <a:srgbClr val="FFFFFF"/>
                  </a:solidFill>
                </a:uFill>
                <a:latin typeface="Calibri"/>
                <a:cs typeface="Calibri"/>
              </a:rPr>
              <a:t>vs</a:t>
            </a:r>
            <a:r>
              <a:rPr lang="en-US" b="0" i="0" spc="-1" dirty="0">
                <a:solidFill>
                  <a:srgbClr val="000000"/>
                </a:solidFill>
                <a:uFill>
                  <a:solidFill>
                    <a:srgbClr val="FFFFFF"/>
                  </a:solidFill>
                </a:uFill>
                <a:latin typeface="Calibri"/>
                <a:cs typeface="Calibri"/>
              </a:rPr>
              <a:t>, two faces.</a:t>
            </a:r>
          </a:p>
          <a:p>
            <a:pPr marL="220104" indent="-219370"/>
            <a:r>
              <a:rPr lang="en-US" b="0" i="0" spc="-1" dirty="0">
                <a:solidFill>
                  <a:srgbClr val="000000"/>
                </a:solidFill>
                <a:uFill>
                  <a:solidFill>
                    <a:srgbClr val="FFFFFF"/>
                  </a:solidFill>
                </a:uFill>
                <a:latin typeface="Calibri"/>
                <a:cs typeface="Calibri"/>
              </a:rPr>
              <a:t>The first time you saw this, chances are you didn’t see both: someone had to point the alternative out to you</a:t>
            </a:r>
            <a:r>
              <a:rPr lang="en-US" b="0" i="0" spc="-1" dirty="0" smtClean="0">
                <a:solidFill>
                  <a:srgbClr val="000000"/>
                </a:solidFill>
                <a:uFill>
                  <a:solidFill>
                    <a:srgbClr val="FFFFFF"/>
                  </a:solidFill>
                </a:uFill>
                <a:latin typeface="Calibri"/>
                <a:cs typeface="Calibri"/>
              </a:rPr>
              <a:t>.</a:t>
            </a:r>
          </a:p>
          <a:p>
            <a:pPr marL="220104" indent="-219370"/>
            <a:endParaRPr lang="en-US" b="0" i="0" spc="-1" dirty="0" smtClean="0">
              <a:solidFill>
                <a:srgbClr val="000000"/>
              </a:solidFill>
              <a:uFill>
                <a:solidFill>
                  <a:srgbClr val="FFFFFF"/>
                </a:solidFill>
              </a:uFill>
              <a:latin typeface="Calibri"/>
              <a:cs typeface="Calibri"/>
            </a:endParaRPr>
          </a:p>
          <a:p>
            <a:pPr marL="220104" indent="-219370"/>
            <a:r>
              <a:rPr lang="en-US" b="0" i="0" spc="-1" dirty="0" smtClean="0">
                <a:solidFill>
                  <a:srgbClr val="000000"/>
                </a:solidFill>
                <a:uFill>
                  <a:solidFill>
                    <a:srgbClr val="FFFFFF"/>
                  </a:solidFill>
                </a:uFill>
                <a:latin typeface="Calibri"/>
                <a:cs typeface="Calibri"/>
              </a:rPr>
              <a:t>Q. What are other examples of pattern recognition?</a:t>
            </a:r>
          </a:p>
          <a:p>
            <a:pPr marL="220104" indent="-219370"/>
            <a:r>
              <a:rPr lang="en-US" b="0" i="0" spc="-1" baseline="0" dirty="0" smtClean="0">
                <a:solidFill>
                  <a:srgbClr val="000000"/>
                </a:solidFill>
                <a:uFill>
                  <a:solidFill>
                    <a:srgbClr val="FFFFFF"/>
                  </a:solidFill>
                </a:uFill>
                <a:latin typeface="Calibri"/>
                <a:cs typeface="Calibri"/>
              </a:rPr>
              <a:t>A. Possibilities include…</a:t>
            </a:r>
            <a:endParaRPr lang="en-US" b="0" i="0" spc="-1" dirty="0" smtClean="0">
              <a:solidFill>
                <a:srgbClr val="000000"/>
              </a:solidFill>
              <a:uFill>
                <a:solidFill>
                  <a:srgbClr val="FFFFFF"/>
                </a:solidFill>
              </a:uFill>
              <a:latin typeface="Calibri"/>
              <a:cs typeface="Calibri"/>
            </a:endParaRPr>
          </a:p>
          <a:p>
            <a:pPr marL="220104" indent="-219370">
              <a:buFontTx/>
              <a:buChar char="-"/>
            </a:pPr>
            <a:r>
              <a:rPr lang="en-US" b="0" i="0" spc="-1" dirty="0" smtClean="0">
                <a:solidFill>
                  <a:srgbClr val="000000"/>
                </a:solidFill>
                <a:uFill>
                  <a:solidFill>
                    <a:srgbClr val="FFFFFF"/>
                  </a:solidFill>
                </a:uFill>
                <a:latin typeface="Calibri"/>
                <a:cs typeface="Calibri"/>
              </a:rPr>
              <a:t>Facial Expressions!</a:t>
            </a:r>
          </a:p>
          <a:p>
            <a:pPr marL="220104" indent="-219370">
              <a:buFontTx/>
              <a:buChar char="-"/>
            </a:pPr>
            <a:r>
              <a:rPr lang="en-US" b="0" i="0" spc="-1" dirty="0" smtClean="0">
                <a:solidFill>
                  <a:srgbClr val="000000"/>
                </a:solidFill>
                <a:uFill>
                  <a:solidFill>
                    <a:srgbClr val="FFFFFF"/>
                  </a:solidFill>
                </a:uFill>
                <a:latin typeface="Calibri"/>
                <a:cs typeface="Calibri"/>
              </a:rPr>
              <a:t>Poetry: rhymes</a:t>
            </a:r>
          </a:p>
          <a:p>
            <a:pPr marL="220104" indent="-219370">
              <a:buFontTx/>
              <a:buChar char="-"/>
            </a:pPr>
            <a:r>
              <a:rPr lang="en-US" b="0" i="0" spc="-1" dirty="0" smtClean="0">
                <a:solidFill>
                  <a:srgbClr val="000000"/>
                </a:solidFill>
                <a:uFill>
                  <a:solidFill>
                    <a:srgbClr val="FFFFFF"/>
                  </a:solidFill>
                </a:uFill>
                <a:latin typeface="Calibri"/>
                <a:cs typeface="Calibri"/>
              </a:rPr>
              <a:t>Music: melodies, harmonies, chorus</a:t>
            </a:r>
          </a:p>
          <a:p>
            <a:pPr marL="220104" indent="-219370">
              <a:buFontTx/>
              <a:buChar char="-"/>
            </a:pPr>
            <a:r>
              <a:rPr lang="en-US" b="0" i="0" spc="-1" dirty="0" smtClean="0">
                <a:solidFill>
                  <a:srgbClr val="000000"/>
                </a:solidFill>
                <a:uFill>
                  <a:solidFill>
                    <a:srgbClr val="FFFFFF"/>
                  </a:solidFill>
                </a:uFill>
                <a:latin typeface="Calibri"/>
                <a:cs typeface="Calibri"/>
              </a:rPr>
              <a:t>Chess: how the pieces move</a:t>
            </a:r>
          </a:p>
          <a:p>
            <a:pPr marL="220104" indent="-219370"/>
            <a:endParaRPr b="0" i="0" dirty="0">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10</a:t>
            </a:fld>
            <a:endParaRPr lang="en"/>
          </a:p>
        </p:txBody>
      </p:sp>
    </p:spTree>
    <p:extLst>
      <p:ext uri="{BB962C8B-B14F-4D97-AF65-F5344CB8AC3E}">
        <p14:creationId xmlns:p14="http://schemas.microsoft.com/office/powerpoint/2010/main" val="796496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0" marR="0" lvl="0" indent="0" algn="l" rtl="0">
              <a:spcBef>
                <a:spcPts val="480"/>
              </a:spcBef>
              <a:buClr>
                <a:schemeClr val="lt1"/>
              </a:buClr>
              <a:buSzPct val="25000"/>
              <a:buFont typeface="Arial"/>
              <a:buNone/>
            </a:pPr>
            <a:r>
              <a:rPr lang="en-US" b="0" i="0" dirty="0" smtClean="0">
                <a:latin typeface="Calibri"/>
                <a:cs typeface="Calibri"/>
              </a:rPr>
              <a:t>“Abstract” comes from the </a:t>
            </a:r>
            <a:r>
              <a:rPr lang="en-US" b="0" i="0" dirty="0" err="1" smtClean="0">
                <a:latin typeface="Calibri"/>
                <a:cs typeface="Calibri"/>
              </a:rPr>
              <a:t>latin</a:t>
            </a:r>
            <a:r>
              <a:rPr lang="en-US" b="0" i="0" dirty="0" smtClean="0">
                <a:latin typeface="Calibri"/>
                <a:cs typeface="Calibri"/>
              </a:rPr>
              <a:t> “abs-” =</a:t>
            </a:r>
            <a:r>
              <a:rPr lang="en-US" b="0" i="0" baseline="0" dirty="0" smtClean="0">
                <a:latin typeface="Calibri"/>
                <a:cs typeface="Calibri"/>
              </a:rPr>
              <a:t> away from and “trahere” = draw.</a:t>
            </a:r>
            <a:br>
              <a:rPr lang="en-US" b="0" i="0" baseline="0" dirty="0" smtClean="0">
                <a:latin typeface="Calibri"/>
                <a:cs typeface="Calibri"/>
              </a:rPr>
            </a:br>
            <a:r>
              <a:rPr lang="en-US" b="0" i="0" baseline="0" dirty="0" smtClean="0">
                <a:latin typeface="Calibri"/>
                <a:cs typeface="Calibri"/>
              </a:rPr>
              <a:t>Abstraction is taking away/removing in order to reduce something to a set of essential characteristics (established by convention).</a:t>
            </a:r>
            <a:br>
              <a:rPr lang="en-US" b="0" i="0" baseline="0" dirty="0" smtClean="0">
                <a:latin typeface="Calibri"/>
                <a:cs typeface="Calibri"/>
              </a:rPr>
            </a:br>
            <a:r>
              <a:rPr lang="en-US" b="0" i="0" baseline="0" dirty="0" smtClean="0">
                <a:latin typeface="Calibri"/>
                <a:cs typeface="Calibri"/>
              </a:rPr>
              <a:t>Focus on the essentials then add to details in order to make it essential/important information more accessible/understandable: colours, shapes, textures, numbers…</a:t>
            </a:r>
            <a:endParaRPr lang="en-US" b="0" i="0" dirty="0" smtClean="0">
              <a:latin typeface="Calibri"/>
              <a:cs typeface="Calibri"/>
            </a:endParaRPr>
          </a:p>
          <a:p>
            <a:pPr marL="0" marR="0" lvl="0" indent="0" algn="l" rtl="0">
              <a:spcBef>
                <a:spcPts val="480"/>
              </a:spcBef>
              <a:buClr>
                <a:schemeClr val="lt1"/>
              </a:buClr>
              <a:buSzPct val="25000"/>
              <a:buFont typeface="Arial"/>
              <a:buNone/>
            </a:pPr>
            <a:endParaRPr lang="en-US" b="0" i="0" dirty="0" smtClean="0">
              <a:latin typeface="Calibri"/>
              <a:cs typeface="Calibri"/>
            </a:endParaRPr>
          </a:p>
          <a:p>
            <a:pPr marL="0" marR="0" lvl="0" indent="0" algn="l" rtl="0">
              <a:spcBef>
                <a:spcPts val="480"/>
              </a:spcBef>
              <a:buClr>
                <a:schemeClr val="lt1"/>
              </a:buClr>
              <a:buSzPct val="25000"/>
              <a:buFont typeface="Arial"/>
              <a:buNone/>
            </a:pPr>
            <a:r>
              <a:rPr lang="en-US" b="0" i="0" dirty="0" smtClean="0">
                <a:solidFill>
                  <a:srgbClr val="FFFFFF"/>
                </a:solidFill>
                <a:latin typeface="Calibri"/>
                <a:cs typeface="Calibri"/>
              </a:rPr>
              <a:t>What do these images have in common? </a:t>
            </a:r>
          </a:p>
          <a:p>
            <a:r>
              <a:rPr lang="en-CA" b="0" i="0" dirty="0" smtClean="0">
                <a:solidFill>
                  <a:srgbClr val="000000"/>
                </a:solidFill>
                <a:latin typeface="Calibri"/>
                <a:ea typeface="Arial"/>
                <a:cs typeface="Calibri"/>
                <a:sym typeface="Arial"/>
              </a:rPr>
              <a:t>They</a:t>
            </a:r>
            <a:r>
              <a:rPr lang="en-CA" b="0" i="0" baseline="0" dirty="0" smtClean="0">
                <a:solidFill>
                  <a:srgbClr val="000000"/>
                </a:solidFill>
                <a:latin typeface="Calibri"/>
                <a:ea typeface="Arial"/>
                <a:cs typeface="Calibri"/>
                <a:sym typeface="Arial"/>
              </a:rPr>
              <a:t> are all non-realistic representations of things. There are established conventions so that we can communicate and recognize the representation as being the same thing.</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Globe: We</a:t>
            </a:r>
            <a:r>
              <a:rPr lang="en-CA" b="0" i="0" baseline="0" dirty="0" smtClean="0">
                <a:solidFill>
                  <a:srgbClr val="000000"/>
                </a:solidFill>
                <a:latin typeface="Calibri"/>
                <a:ea typeface="Arial"/>
                <a:cs typeface="Calibri"/>
                <a:sym typeface="Arial"/>
              </a:rPr>
              <a:t> recognize the shape right away, but what if it were red? Then what planet would we be looking at?</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Cat: We can all agree it</a:t>
            </a:r>
            <a:r>
              <a:rPr lang="en-CA" b="0" i="0" baseline="0" dirty="0" smtClean="0">
                <a:solidFill>
                  <a:srgbClr val="000000"/>
                </a:solidFill>
                <a:latin typeface="Calibri"/>
                <a:ea typeface="Arial"/>
                <a:cs typeface="Calibri"/>
                <a:sym typeface="Arial"/>
              </a:rPr>
              <a:t> is a cat, what would it take to make it a tiger? It’s already orange…</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Pie Chart:</a:t>
            </a:r>
            <a:r>
              <a:rPr lang="en-CA" b="0" i="0" baseline="0" dirty="0" smtClean="0">
                <a:solidFill>
                  <a:srgbClr val="000000"/>
                </a:solidFill>
                <a:latin typeface="Calibri"/>
                <a:ea typeface="Arial"/>
                <a:cs typeface="Calibri"/>
                <a:sym typeface="Arial"/>
              </a:rPr>
              <a:t> The data is already abstract: a column of numbers. The essential information is there, however by changing the representation, we make it easier to understand, to visualize the whole/bigger picture.</a:t>
            </a:r>
            <a:endParaRPr b="0" i="0" dirty="0" smtClean="0">
              <a:solidFill>
                <a:srgbClr val="000000"/>
              </a:solidFill>
              <a:latin typeface="Calibri"/>
              <a:ea typeface="Arial"/>
              <a:cs typeface="Calibri"/>
              <a:sym typeface="Arial"/>
            </a:endParaRPr>
          </a:p>
          <a:p>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Computer a</a:t>
            </a:r>
            <a:r>
              <a:rPr lang="en" b="0" i="0" dirty="0" smtClean="0">
                <a:solidFill>
                  <a:srgbClr val="000000"/>
                </a:solidFill>
                <a:latin typeface="Calibri"/>
                <a:ea typeface="Arial"/>
                <a:cs typeface="Calibri"/>
                <a:sym typeface="Arial"/>
              </a:rPr>
              <a:t>nimation </a:t>
            </a:r>
            <a:r>
              <a:rPr lang="en" b="0" i="0" dirty="0">
                <a:solidFill>
                  <a:srgbClr val="000000"/>
                </a:solidFill>
                <a:latin typeface="Calibri"/>
                <a:ea typeface="Arial"/>
                <a:cs typeface="Calibri"/>
                <a:sym typeface="Arial"/>
              </a:rPr>
              <a:t>is a very common form of computational </a:t>
            </a:r>
            <a:r>
              <a:rPr lang="en" b="0" i="0" dirty="0" smtClean="0">
                <a:solidFill>
                  <a:srgbClr val="000000"/>
                </a:solidFill>
                <a:latin typeface="Calibri"/>
                <a:ea typeface="Arial"/>
                <a:cs typeface="Calibri"/>
                <a:sym typeface="Arial"/>
              </a:rPr>
              <a:t>abstraction</a:t>
            </a:r>
            <a:r>
              <a:rPr lang="en-CA" b="0" i="0" dirty="0" smtClean="0">
                <a:solidFill>
                  <a:srgbClr val="000000"/>
                </a:solidFill>
                <a:latin typeface="Calibri"/>
                <a:ea typeface="Arial"/>
                <a:cs typeface="Calibri"/>
                <a:sym typeface="Arial"/>
              </a:rPr>
              <a:t>:</a:t>
            </a:r>
            <a:r>
              <a:rPr lang="en-CA" b="0" i="0" baseline="0" dirty="0" smtClean="0">
                <a:solidFill>
                  <a:srgbClr val="000000"/>
                </a:solidFill>
                <a:latin typeface="Calibri"/>
                <a:ea typeface="Arial"/>
                <a:cs typeface="Calibri"/>
                <a:sym typeface="Arial"/>
              </a:rPr>
              <a:t> it is </a:t>
            </a:r>
            <a:r>
              <a:rPr lang="en" b="0" i="0" dirty="0" smtClean="0">
                <a:solidFill>
                  <a:srgbClr val="000000"/>
                </a:solidFill>
                <a:latin typeface="Calibri"/>
                <a:ea typeface="Arial"/>
                <a:cs typeface="Calibri"/>
                <a:sym typeface="Arial"/>
              </a:rPr>
              <a:t>one </a:t>
            </a:r>
            <a:r>
              <a:rPr lang="en" b="0" i="0" dirty="0">
                <a:solidFill>
                  <a:srgbClr val="000000"/>
                </a:solidFill>
                <a:latin typeface="Calibri"/>
                <a:ea typeface="Arial"/>
                <a:cs typeface="Calibri"/>
                <a:sym typeface="Arial"/>
              </a:rPr>
              <a:t>of the ways we use programming as a means of expression.</a:t>
            </a:r>
          </a:p>
          <a:p>
            <a:pPr>
              <a:buSzPct val="25000"/>
            </a:pPr>
            <a:endParaRPr b="0" i="0" dirty="0" smtClean="0">
              <a:latin typeface="Calibri"/>
              <a:cs typeface="Calibri"/>
            </a:endParaRPr>
          </a:p>
          <a:p>
            <a:pPr>
              <a:buSzPct val="25000"/>
            </a:pPr>
            <a:endParaRPr b="0" i="0" dirty="0">
              <a:latin typeface="Calibri"/>
              <a:cs typeface="Calibri"/>
            </a:endParaRPr>
          </a:p>
        </p:txBody>
      </p:sp>
      <p:sp>
        <p:nvSpPr>
          <p:cNvPr id="282" name="Shape 28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11</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944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b="0" i="0" u="sng" spc="-1" dirty="0">
                <a:solidFill>
                  <a:srgbClr val="000000"/>
                </a:solidFill>
                <a:uFill>
                  <a:solidFill>
                    <a:srgbClr val="FFFFFF"/>
                  </a:solidFill>
                </a:uFill>
                <a:latin typeface="Calibri"/>
                <a:cs typeface="Calibri"/>
              </a:rPr>
              <a:t>Pattern recognition &amp; Abstraction</a:t>
            </a:r>
            <a:r>
              <a:rPr lang="en-US" b="0" i="0" spc="-1" dirty="0">
                <a:solidFill>
                  <a:srgbClr val="000000"/>
                </a:solidFill>
                <a:uFill>
                  <a:solidFill>
                    <a:srgbClr val="FFFFFF"/>
                  </a:solidFill>
                </a:uFill>
                <a:latin typeface="Calibri"/>
                <a:cs typeface="Calibri"/>
              </a:rPr>
              <a:t>:</a:t>
            </a:r>
          </a:p>
          <a:p>
            <a:pPr marL="220104" indent="-219370"/>
            <a:r>
              <a:rPr lang="en-US" b="0" i="0" spc="-1" dirty="0">
                <a:solidFill>
                  <a:srgbClr val="000000"/>
                </a:solidFill>
                <a:uFill>
                  <a:solidFill>
                    <a:srgbClr val="FFFFFF"/>
                  </a:solidFill>
                </a:uFill>
                <a:latin typeface="Calibri"/>
                <a:cs typeface="Calibri"/>
              </a:rPr>
              <a:t>Q. What do you see?</a:t>
            </a:r>
          </a:p>
          <a:p>
            <a:pPr marL="233677" indent="-232943">
              <a:buFontTx/>
              <a:buAutoNum type="alphaUcPeriod"/>
            </a:pPr>
            <a:r>
              <a:rPr lang="en-US" b="0" i="0" spc="-1" dirty="0">
                <a:solidFill>
                  <a:srgbClr val="000000"/>
                </a:solidFill>
                <a:uFill>
                  <a:solidFill>
                    <a:srgbClr val="FFFFFF"/>
                  </a:solidFill>
                </a:uFill>
                <a:latin typeface="Calibri"/>
                <a:cs typeface="Calibri"/>
              </a:rPr>
              <a:t>“ 2 triangles, 3 circles” </a:t>
            </a:r>
          </a:p>
          <a:p>
            <a:pPr marL="233677" indent="-232943"/>
            <a:endParaRPr lang="en-US" b="0" i="0" spc="-1" dirty="0">
              <a:solidFill>
                <a:srgbClr val="000000"/>
              </a:solidFill>
              <a:uFill>
                <a:solidFill>
                  <a:srgbClr val="FFFFFF"/>
                </a:solidFill>
              </a:uFill>
              <a:latin typeface="Calibri"/>
              <a:cs typeface="Calibri"/>
            </a:endParaRPr>
          </a:p>
          <a:p>
            <a:pPr marL="233677" indent="-232943"/>
            <a:r>
              <a:rPr lang="en-US" b="0" i="0" spc="-1" dirty="0">
                <a:solidFill>
                  <a:srgbClr val="000000"/>
                </a:solidFill>
                <a:uFill>
                  <a:solidFill>
                    <a:srgbClr val="FFFFFF"/>
                  </a:solidFill>
                </a:uFill>
                <a:latin typeface="Calibri"/>
                <a:cs typeface="Calibri"/>
              </a:rPr>
              <a:t>Point out that none of the shapes mentioned are fully drawn!</a:t>
            </a:r>
            <a:br>
              <a:rPr lang="en-US" b="0" i="0" spc="-1" dirty="0">
                <a:solidFill>
                  <a:srgbClr val="000000"/>
                </a:solidFill>
                <a:uFill>
                  <a:solidFill>
                    <a:srgbClr val="FFFFFF"/>
                  </a:solidFill>
                </a:uFill>
                <a:latin typeface="Calibri"/>
                <a:cs typeface="Calibri"/>
              </a:rPr>
            </a:br>
            <a:endParaRPr lang="en-US" b="0" i="0" spc="-1" dirty="0">
              <a:solidFill>
                <a:srgbClr val="000000"/>
              </a:solidFill>
              <a:uFill>
                <a:solidFill>
                  <a:srgbClr val="FFFFFF"/>
                </a:solidFill>
              </a:uFill>
              <a:latin typeface="Calibri"/>
              <a:cs typeface="Calibri"/>
            </a:endParaRPr>
          </a:p>
          <a:p>
            <a:pPr marL="220104" indent="-219370"/>
            <a:r>
              <a:rPr lang="en-US" b="0" i="0" spc="-1" dirty="0">
                <a:solidFill>
                  <a:srgbClr val="000000"/>
                </a:solidFill>
                <a:uFill>
                  <a:solidFill>
                    <a:srgbClr val="FFFFFF"/>
                  </a:solidFill>
                </a:uFill>
                <a:latin typeface="Calibri"/>
                <a:cs typeface="Calibri"/>
              </a:rPr>
              <a:t>Pattern recognition: We have learned to identify them by being exposed to the shapes, by practicing and by being corrected (immediate feedback)…remember how you teach a child shapes!</a:t>
            </a:r>
          </a:p>
          <a:p>
            <a:pPr marL="220104" indent="-219370"/>
            <a:r>
              <a:rPr lang="en-US" b="0" i="0" spc="-1" dirty="0">
                <a:solidFill>
                  <a:srgbClr val="000000"/>
                </a:solidFill>
                <a:uFill>
                  <a:solidFill>
                    <a:srgbClr val="FFFFFF"/>
                  </a:solidFill>
                </a:uFill>
                <a:latin typeface="Calibri"/>
                <a:cs typeface="Calibri"/>
              </a:rPr>
              <a:t>Abstraction: We look for certain essential characteristics…</a:t>
            </a:r>
          </a:p>
          <a:p>
            <a:pPr marL="220104" indent="-219370"/>
            <a:endParaRPr lang="en-US" b="0" i="0" spc="-1" dirty="0">
              <a:solidFill>
                <a:srgbClr val="000000"/>
              </a:solidFill>
              <a:uFill>
                <a:solidFill>
                  <a:srgbClr val="FFFFFF"/>
                </a:solidFill>
              </a:uFill>
              <a:latin typeface="Calibri"/>
              <a:cs typeface="Calibri"/>
            </a:endParaRPr>
          </a:p>
          <a:p>
            <a:pPr marL="220104" indent="-219370"/>
            <a:r>
              <a:rPr lang="en-US" b="0" i="0" spc="-1" dirty="0">
                <a:solidFill>
                  <a:srgbClr val="000000"/>
                </a:solidFill>
                <a:uFill>
                  <a:solidFill>
                    <a:srgbClr val="FFFFFF"/>
                  </a:solidFill>
                </a:uFill>
                <a:latin typeface="Calibri"/>
                <a:cs typeface="Calibri"/>
              </a:rPr>
              <a:t>If the title of the slide had been “classic computer games” or you grew up only looking at video games, what would you see? </a:t>
            </a:r>
            <a:r>
              <a:rPr lang="en-US" b="0" i="0" spc="-1" dirty="0" err="1">
                <a:solidFill>
                  <a:srgbClr val="000000"/>
                </a:solidFill>
                <a:uFill>
                  <a:solidFill>
                    <a:srgbClr val="FFFFFF"/>
                  </a:solidFill>
                </a:uFill>
                <a:latin typeface="Calibri"/>
                <a:cs typeface="Calibri"/>
              </a:rPr>
              <a:t>Pacman</a:t>
            </a:r>
            <a:r>
              <a:rPr lang="en-US" b="0" i="0" spc="-1" dirty="0">
                <a:solidFill>
                  <a:srgbClr val="000000"/>
                </a:solidFill>
                <a:uFill>
                  <a:solidFill>
                    <a:srgbClr val="FFFFFF"/>
                  </a:solidFill>
                </a:uFill>
                <a:latin typeface="Calibri"/>
                <a:cs typeface="Calibri"/>
              </a:rPr>
              <a:t>!</a:t>
            </a:r>
          </a:p>
          <a:p>
            <a:pPr marL="220104" indent="-219370"/>
            <a:endParaRPr lang="en-US" b="0" i="0" spc="-1" dirty="0" smtClean="0">
              <a:solidFill>
                <a:srgbClr val="000000"/>
              </a:solidFill>
              <a:uFill>
                <a:solidFill>
                  <a:srgbClr val="FFFFFF"/>
                </a:solidFill>
              </a:uFill>
              <a:latin typeface="Calibri"/>
              <a:cs typeface="Calibri"/>
            </a:endParaRPr>
          </a:p>
          <a:p>
            <a:pPr marL="220104" indent="-219370"/>
            <a:endParaRPr lang="en-US" b="0" i="0" spc="-1" dirty="0">
              <a:solidFill>
                <a:srgbClr val="000000"/>
              </a:solidFill>
              <a:uFill>
                <a:solidFill>
                  <a:srgbClr val="FFFFFF"/>
                </a:solidFill>
              </a:uFill>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12</a:t>
            </a:fld>
            <a:endParaRPr lang="en"/>
          </a:p>
        </p:txBody>
      </p:sp>
    </p:spTree>
    <p:extLst>
      <p:ext uri="{BB962C8B-B14F-4D97-AF65-F5344CB8AC3E}">
        <p14:creationId xmlns:p14="http://schemas.microsoft.com/office/powerpoint/2010/main" val="271074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13</a:t>
            </a:fld>
            <a:endParaRPr lang="en-US" spc="-1" dirty="0">
              <a:uFill>
                <a:solidFill>
                  <a:srgbClr val="FFFFFF"/>
                </a:solidFill>
              </a:uFill>
              <a:latin typeface="Times New Roman"/>
            </a:endParaRPr>
          </a:p>
        </p:txBody>
      </p:sp>
    </p:spTree>
    <p:extLst>
      <p:ext uri="{BB962C8B-B14F-4D97-AF65-F5344CB8AC3E}">
        <p14:creationId xmlns:p14="http://schemas.microsoft.com/office/powerpoint/2010/main" val="583214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spc="-1" dirty="0">
                <a:solidFill>
                  <a:srgbClr val="000000"/>
                </a:solidFill>
                <a:uFill>
                  <a:solidFill>
                    <a:srgbClr val="FFFFFF"/>
                  </a:solidFill>
                </a:uFill>
                <a:latin typeface="Calibri"/>
                <a:cs typeface="Calibri"/>
              </a:rPr>
              <a:t>Logic is using what we know to analyze what we observe and predict what should occur: cause and effect.</a:t>
            </a:r>
            <a:br>
              <a:rPr lang="en-US" spc="-1" dirty="0">
                <a:solidFill>
                  <a:srgbClr val="000000"/>
                </a:solidFill>
                <a:uFill>
                  <a:solidFill>
                    <a:srgbClr val="FFFFFF"/>
                  </a:solidFill>
                </a:uFill>
                <a:latin typeface="Calibri"/>
                <a:cs typeface="Calibri"/>
              </a:rPr>
            </a:br>
            <a:endParaRPr lang="en-CA" dirty="0" smtClean="0">
              <a:latin typeface="Calibri"/>
              <a:cs typeface="Calibri"/>
            </a:endParaRPr>
          </a:p>
          <a:p>
            <a:r>
              <a:rPr lang="en-CA" u="sng" dirty="0" smtClean="0">
                <a:latin typeface="Calibri"/>
                <a:cs typeface="Calibri"/>
              </a:rPr>
              <a:t>Computational thinking</a:t>
            </a:r>
            <a:r>
              <a:rPr lang="en-CA" u="sng" baseline="0" dirty="0" smtClean="0">
                <a:latin typeface="Calibri"/>
                <a:cs typeface="Calibri"/>
              </a:rPr>
              <a:t> c</a:t>
            </a:r>
            <a:r>
              <a:rPr lang="en-CA" u="sng" dirty="0" smtClean="0">
                <a:latin typeface="Calibri"/>
                <a:cs typeface="Calibri"/>
              </a:rPr>
              <a:t>hallenge:</a:t>
            </a:r>
            <a:r>
              <a:rPr lang="en-CA" u="sng" baseline="0" dirty="0" smtClean="0">
                <a:latin typeface="Calibri"/>
                <a:cs typeface="Calibri"/>
              </a:rPr>
              <a:t> </a:t>
            </a:r>
            <a:r>
              <a:rPr lang="en-CA" baseline="0" dirty="0" smtClean="0">
                <a:latin typeface="Calibri"/>
                <a:cs typeface="Calibri"/>
              </a:rPr>
              <a:t/>
            </a:r>
            <a:br>
              <a:rPr lang="en-CA" baseline="0" dirty="0" smtClean="0">
                <a:latin typeface="Calibri"/>
                <a:cs typeface="Calibri"/>
              </a:rPr>
            </a:br>
            <a:r>
              <a:rPr lang="en-CA" baseline="0" dirty="0" smtClean="0">
                <a:latin typeface="Calibri"/>
                <a:cs typeface="Calibri"/>
              </a:rPr>
              <a:t>Show the challenge and ask immediately “Is this a simple question?”</a:t>
            </a:r>
            <a:br>
              <a:rPr lang="en-CA" baseline="0" dirty="0" smtClean="0">
                <a:latin typeface="Calibri"/>
                <a:cs typeface="Calibri"/>
              </a:rPr>
            </a:br>
            <a:endParaRPr dirty="0">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14</a:t>
            </a:fld>
            <a:endParaRPr lang="en"/>
          </a:p>
        </p:txBody>
      </p:sp>
    </p:spTree>
    <p:extLst>
      <p:ext uri="{BB962C8B-B14F-4D97-AF65-F5344CB8AC3E}">
        <p14:creationId xmlns:p14="http://schemas.microsoft.com/office/powerpoint/2010/main" val="333947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US" u="sng" dirty="0" smtClean="0"/>
              <a:t>What about looking</a:t>
            </a:r>
            <a:r>
              <a:rPr lang="en-US" u="sng" baseline="0" dirty="0" smtClean="0"/>
              <a:t> at it differently?</a:t>
            </a:r>
            <a:br>
              <a:rPr lang="en-US" u="sng" baseline="0" dirty="0" smtClean="0"/>
            </a:br>
            <a:r>
              <a:rPr lang="en-US" baseline="0" dirty="0" smtClean="0"/>
              <a:t>Let’s change the formatting…</a:t>
            </a:r>
            <a:endParaRPr lang="en-US" dirty="0" smtClean="0"/>
          </a:p>
          <a:p>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15</a:t>
            </a:fld>
            <a:endParaRPr lang="en"/>
          </a:p>
        </p:txBody>
      </p:sp>
    </p:spTree>
    <p:extLst>
      <p:ext uri="{BB962C8B-B14F-4D97-AF65-F5344CB8AC3E}">
        <p14:creationId xmlns:p14="http://schemas.microsoft.com/office/powerpoint/2010/main" val="3639795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US" u="sng" dirty="0" smtClean="0"/>
              <a:t>What about looking</a:t>
            </a:r>
            <a:r>
              <a:rPr lang="en-US" u="sng" baseline="0" dirty="0" smtClean="0"/>
              <a:t> at it differently?</a:t>
            </a:r>
            <a:br>
              <a:rPr lang="en-US" u="sng" baseline="0" dirty="0" smtClean="0"/>
            </a:br>
            <a:r>
              <a:rPr lang="en-US" baseline="0" dirty="0" smtClean="0"/>
              <a:t>We can change the formatting some more:</a:t>
            </a:r>
            <a:br>
              <a:rPr lang="en-US" baseline="0" dirty="0" smtClean="0"/>
            </a:br>
            <a:r>
              <a:rPr lang="en-US" baseline="0" dirty="0" smtClean="0"/>
              <a:t/>
            </a:r>
            <a:br>
              <a:rPr lang="en-US" baseline="0" dirty="0" smtClean="0"/>
            </a:br>
            <a:r>
              <a:rPr lang="en-US" baseline="0" dirty="0" smtClean="0"/>
              <a:t>Which do you find easier to understand: the first or the second organization of information? Why?</a:t>
            </a:r>
            <a:br>
              <a:rPr lang="en-US" baseline="0" dirty="0" smtClean="0"/>
            </a:br>
            <a:r>
              <a:rPr lang="en-US" b="1" baseline="0" dirty="0" smtClean="0"/>
              <a:t/>
            </a:r>
            <a:br>
              <a:rPr lang="en-US" b="1" baseline="0" dirty="0" smtClean="0"/>
            </a:br>
            <a:r>
              <a:rPr lang="en-US" b="1" baseline="0" dirty="0" smtClean="0"/>
              <a:t>Now let’s solve it! </a:t>
            </a:r>
            <a:r>
              <a:rPr lang="en-US" b="1" i="1" baseline="0" dirty="0" smtClean="0"/>
              <a:t>Let the participants work it out,</a:t>
            </a:r>
            <a:r>
              <a:rPr lang="en-US" b="1" baseline="0" dirty="0" smtClean="0"/>
              <a:t/>
            </a:r>
            <a:br>
              <a:rPr lang="en-US" b="1" baseline="0" dirty="0" smtClean="0"/>
            </a:br>
            <a:r>
              <a:rPr lang="en-US" b="1" baseline="0" dirty="0" smtClean="0"/>
              <a:t>Raise your hand when you’re ready…(gives everyone a bit of time)</a:t>
            </a:r>
            <a:br>
              <a:rPr lang="en-US" b="1" baseline="0" dirty="0" smtClean="0"/>
            </a:br>
            <a:r>
              <a:rPr lang="en-US" b="1" baseline="0" dirty="0" smtClean="0"/>
              <a:t> </a:t>
            </a:r>
            <a:br>
              <a:rPr lang="en-US" b="1" baseline="0" dirty="0" smtClean="0"/>
            </a:br>
            <a:r>
              <a:rPr lang="en-US" baseline="0" dirty="0" smtClean="0"/>
              <a:t>There are two ways to solve it: start with “tomorrow” and work your way up, or start from “the day after” and work your way down.</a:t>
            </a:r>
            <a:endParaRPr lang="en-US" dirty="0" smtClean="0"/>
          </a:p>
          <a:p>
            <a:r>
              <a:rPr lang="en-CA" dirty="0" smtClean="0"/>
              <a:t>Answer: it’s today</a:t>
            </a:r>
            <a:r>
              <a:rPr lang="en-CA" baseline="0" dirty="0" smtClean="0"/>
              <a:t> = Friday!</a:t>
            </a:r>
            <a:br>
              <a:rPr lang="en-CA" baseline="0" dirty="0" smtClean="0"/>
            </a:br>
            <a:r>
              <a:rPr lang="en-CA" baseline="0" dirty="0" smtClean="0"/>
              <a:t/>
            </a:r>
            <a:br>
              <a:rPr lang="en-CA" baseline="0" dirty="0" smtClean="0"/>
            </a:br>
            <a:r>
              <a:rPr lang="en-CA" baseline="0" dirty="0" smtClean="0"/>
              <a:t>Did you notice the pattern?</a:t>
            </a:r>
          </a:p>
          <a:p>
            <a:r>
              <a:rPr lang="en-CA" baseline="0" dirty="0" smtClean="0"/>
              <a:t> “day after + day before” and then </a:t>
            </a:r>
          </a:p>
          <a:p>
            <a:r>
              <a:rPr lang="en-CA" baseline="0" dirty="0" smtClean="0"/>
              <a:t>“day before + tomorrow” which can be substituted with “day before + day after”</a:t>
            </a:r>
            <a:br>
              <a:rPr lang="en-CA" baseline="0" dirty="0" smtClean="0"/>
            </a:br>
            <a:r>
              <a:rPr lang="en-CA" baseline="0" dirty="0" smtClean="0"/>
              <a:t>so these two lines cancel each other out...</a:t>
            </a:r>
          </a:p>
          <a:p>
            <a:r>
              <a:rPr lang="en-CA" baseline="0" dirty="0" smtClean="0"/>
              <a:t/>
            </a:r>
            <a:br>
              <a:rPr lang="en-CA" baseline="0" dirty="0" smtClean="0"/>
            </a:br>
            <a:r>
              <a:rPr lang="en-CA" baseline="0" dirty="0" smtClean="0"/>
              <a:t>Indenting allows you to see the “inside-out”, “bottom-up” possibilities more easily and is something that is widely used in computer programming languages as a way to organise the code.</a:t>
            </a: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16</a:t>
            </a:fld>
            <a:endParaRPr lang="en"/>
          </a:p>
        </p:txBody>
      </p:sp>
    </p:spTree>
    <p:extLst>
      <p:ext uri="{BB962C8B-B14F-4D97-AF65-F5344CB8AC3E}">
        <p14:creationId xmlns:p14="http://schemas.microsoft.com/office/powerpoint/2010/main" val="2794549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Now</a:t>
            </a:r>
            <a:r>
              <a:rPr lang="en-CA" baseline="0" dirty="0" smtClean="0"/>
              <a:t> that you’ve worked through it and solved it, here’s o</a:t>
            </a:r>
            <a:r>
              <a:rPr lang="en-CA" dirty="0" smtClean="0"/>
              <a:t>ne final way of looking at it.</a:t>
            </a:r>
            <a:br>
              <a:rPr lang="en-CA" dirty="0" smtClean="0"/>
            </a:br>
            <a:r>
              <a:rPr lang="en-CA" dirty="0" smtClean="0"/>
              <a:t>L</a:t>
            </a:r>
            <a:r>
              <a:rPr lang="en-CA" baseline="0" dirty="0" smtClean="0"/>
              <a:t>et’s change the formatting slightly…</a:t>
            </a:r>
            <a:br>
              <a:rPr lang="en-CA" baseline="0" dirty="0" smtClean="0"/>
            </a:br>
            <a:r>
              <a:rPr lang="en-CA" baseline="0" dirty="0" smtClean="0"/>
              <a:t/>
            </a:r>
            <a:br>
              <a:rPr lang="en-CA" baseline="0" dirty="0" smtClean="0"/>
            </a:br>
            <a:r>
              <a:rPr lang="en-CA" baseline="0" dirty="0" smtClean="0"/>
              <a:t>Adding parentheses is a concise way of decomposing the problem, each set indicates a new line (and an indentation)…</a:t>
            </a:r>
            <a:br>
              <a:rPr lang="en-CA" baseline="0" dirty="0" smtClean="0"/>
            </a:br>
            <a:r>
              <a:rPr lang="en-CA" baseline="0" dirty="0" smtClean="0"/>
              <a:t>How is this useful?  (go to next slide)</a:t>
            </a:r>
            <a:br>
              <a:rPr lang="en-CA" baseline="0" dirty="0" smtClean="0"/>
            </a:b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17</a:t>
            </a:fld>
            <a:endParaRPr lang="en"/>
          </a:p>
        </p:txBody>
      </p:sp>
    </p:spTree>
    <p:extLst>
      <p:ext uri="{BB962C8B-B14F-4D97-AF65-F5344CB8AC3E}">
        <p14:creationId xmlns:p14="http://schemas.microsoft.com/office/powerpoint/2010/main" val="166122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CA" u="sng" dirty="0" smtClean="0"/>
              <a:t>(Computational thinking</a:t>
            </a:r>
            <a:r>
              <a:rPr lang="en-CA" u="sng" baseline="0" dirty="0" smtClean="0"/>
              <a:t> c</a:t>
            </a:r>
            <a:r>
              <a:rPr lang="en-CA" u="sng" dirty="0" smtClean="0"/>
              <a:t>hallenge: recap)</a:t>
            </a:r>
            <a:r>
              <a:rPr lang="en-CA" dirty="0" smtClean="0"/>
              <a:t/>
            </a:r>
            <a:br>
              <a:rPr lang="en-CA" dirty="0" smtClean="0"/>
            </a:br>
            <a:r>
              <a:rPr lang="en-CA" dirty="0" smtClean="0"/>
              <a:t/>
            </a:r>
            <a:br>
              <a:rPr lang="en-CA" dirty="0" smtClean="0"/>
            </a:br>
            <a:r>
              <a:rPr lang="en-CA" dirty="0" smtClean="0"/>
              <a:t>Let’s recap:</a:t>
            </a:r>
            <a:r>
              <a:rPr lang="en-CA" baseline="0" dirty="0" smtClean="0"/>
              <a:t> </a:t>
            </a:r>
            <a:r>
              <a:rPr lang="en-CA" dirty="0" smtClean="0"/>
              <a:t>Is this a</a:t>
            </a:r>
            <a:r>
              <a:rPr lang="en-CA" baseline="0" dirty="0" smtClean="0"/>
              <a:t> simple </a:t>
            </a:r>
            <a:r>
              <a:rPr lang="en-CA" dirty="0" smtClean="0"/>
              <a:t>problem</a:t>
            </a:r>
            <a:r>
              <a:rPr lang="en-CA" baseline="0" dirty="0" smtClean="0"/>
              <a:t> to solve now?</a:t>
            </a:r>
            <a:br>
              <a:rPr lang="en-CA" baseline="0" dirty="0" smtClean="0"/>
            </a:br>
            <a:r>
              <a:rPr lang="en-CA" baseline="0" dirty="0" smtClean="0"/>
              <a:t>Note I asked whether it was simple, not whether it was easy…</a:t>
            </a:r>
            <a:br>
              <a:rPr lang="en-CA" baseline="0" dirty="0" smtClean="0"/>
            </a:br>
            <a:r>
              <a:rPr lang="en-CA" baseline="0" dirty="0" smtClean="0"/>
              <a:t/>
            </a:r>
            <a:br>
              <a:rPr lang="en-CA" baseline="0" dirty="0" smtClean="0"/>
            </a:br>
            <a:r>
              <a:rPr lang="en-CA" baseline="0" dirty="0" smtClean="0"/>
              <a:t>You have worked through it and learned how to do it: it may not be easy but it has become simple.</a:t>
            </a:r>
            <a:endParaRPr lang="en-CA" dirty="0" smtClean="0"/>
          </a:p>
          <a:p>
            <a:r>
              <a:rPr lang="en-CA" baseline="0" dirty="0" smtClean="0"/>
              <a:t/>
            </a:r>
            <a:br>
              <a:rPr lang="en-CA" baseline="0" dirty="0" smtClean="0"/>
            </a:br>
            <a:r>
              <a:rPr lang="en-CA" dirty="0" smtClean="0"/>
              <a:t>Now when you are given a similar</a:t>
            </a:r>
            <a:r>
              <a:rPr lang="en-CA" baseline="0" dirty="0" smtClean="0"/>
              <a:t> problem, you have various strategies to solve it…</a:t>
            </a:r>
            <a:br>
              <a:rPr lang="en-CA" baseline="0" dirty="0" smtClean="0"/>
            </a:br>
            <a:r>
              <a:rPr lang="en-CA" baseline="0" dirty="0" smtClean="0"/>
              <a:t>Write it out again on different lines or….put in the parentheses and remember that they represent new lines.</a:t>
            </a:r>
            <a:br>
              <a:rPr lang="en-CA" baseline="0" dirty="0" smtClean="0"/>
            </a:br>
            <a:r>
              <a:rPr lang="en-CA" baseline="0" dirty="0" smtClean="0"/>
              <a:t>So now, you can go home and figure out the problem with parentheses - that’s right practice will always help consolidate learning!</a:t>
            </a:r>
            <a:r>
              <a:rPr lang="en-CA" dirty="0" smtClean="0"/>
              <a:t/>
            </a:r>
            <a:br>
              <a:rPr lang="en-CA" dirty="0" smtClean="0"/>
            </a:br>
            <a:r>
              <a:rPr lang="en-CA" dirty="0" smtClean="0"/>
              <a:t/>
            </a:r>
            <a:br>
              <a:rPr lang="en-CA" dirty="0" smtClean="0"/>
            </a:br>
            <a:r>
              <a:rPr lang="en-CA" dirty="0" smtClean="0"/>
              <a:t>What have</a:t>
            </a:r>
            <a:r>
              <a:rPr lang="en-CA" baseline="0" dirty="0" smtClean="0"/>
              <a:t> you gained from working on this complex problem? </a:t>
            </a:r>
            <a:br>
              <a:rPr lang="en-CA" baseline="0" dirty="0" smtClean="0"/>
            </a:br>
            <a:r>
              <a:rPr lang="en-CA" baseline="0" dirty="0" smtClean="0"/>
              <a:t>We have improved our skills in decomposition, logic and pattern recognition and learned a new algorithm to solve the problem the next time a similar problem is encountered…</a:t>
            </a:r>
            <a:br>
              <a:rPr lang="en-CA" baseline="0" dirty="0" smtClean="0"/>
            </a:br>
            <a:r>
              <a:rPr lang="en-CA" baseline="0" dirty="0" smtClean="0"/>
              <a:t>Yes, all with one small and complex challenge and a little help! </a:t>
            </a:r>
            <a:br>
              <a:rPr lang="en-CA" baseline="0" dirty="0" smtClean="0"/>
            </a:br>
            <a:r>
              <a:rPr lang="en-CA" baseline="0" dirty="0" smtClean="0"/>
              <a:t/>
            </a:r>
            <a:br>
              <a:rPr lang="en-CA" baseline="0" dirty="0" smtClean="0"/>
            </a:b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18</a:t>
            </a:fld>
            <a:endParaRPr lang="en"/>
          </a:p>
        </p:txBody>
      </p:sp>
    </p:spTree>
    <p:extLst>
      <p:ext uri="{BB962C8B-B14F-4D97-AF65-F5344CB8AC3E}">
        <p14:creationId xmlns:p14="http://schemas.microsoft.com/office/powerpoint/2010/main" val="32243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sng" dirty="0" smtClean="0"/>
              <a:t>Practices:</a:t>
            </a:r>
          </a:p>
          <a:p>
            <a:pPr>
              <a:buClr>
                <a:schemeClr val="accent3"/>
              </a:buClr>
              <a:buSzPct val="25000"/>
            </a:pPr>
            <a:r>
              <a:rPr lang="en-US" i="0" u="none" baseline="0" dirty="0" smtClean="0"/>
              <a:t> </a:t>
            </a:r>
          </a:p>
          <a:p>
            <a:pPr>
              <a:buClr>
                <a:schemeClr val="accent3"/>
              </a:buClr>
              <a:buSzPct val="25000"/>
            </a:pPr>
            <a:r>
              <a:rPr lang="en-US" i="0" u="none" baseline="0" dirty="0" smtClean="0"/>
              <a:t>Practices focus on the process of thinking and learning, moving beyond the “what” you are learning to the “how” you are learning.</a:t>
            </a:r>
            <a:br>
              <a:rPr lang="en-US" i="0" u="none" baseline="0" dirty="0" smtClean="0"/>
            </a:br>
            <a:endParaRPr lang="en-US" i="0" u="none" dirty="0" smtClean="0"/>
          </a:p>
        </p:txBody>
      </p:sp>
      <p:sp>
        <p:nvSpPr>
          <p:cNvPr id="291" name="Shape 29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19</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799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
        <p:nvSpPr>
          <p:cNvPr id="158" name="Shape 1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37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20</a:t>
            </a:fld>
            <a:endParaRPr lang="en-US" spc="-1" dirty="0">
              <a:uFill>
                <a:solidFill>
                  <a:srgbClr val="FFFFFF"/>
                </a:solidFill>
              </a:uFill>
              <a:latin typeface="Times New Roman"/>
            </a:endParaRPr>
          </a:p>
        </p:txBody>
      </p:sp>
    </p:spTree>
    <p:extLst>
      <p:ext uri="{BB962C8B-B14F-4D97-AF65-F5344CB8AC3E}">
        <p14:creationId xmlns:p14="http://schemas.microsoft.com/office/powerpoint/2010/main" val="583214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sz="1600" b="0" u="none" baseline="0" dirty="0" smtClean="0"/>
              <a:t>Adults (and especially teachers) employ these practices all the time!</a:t>
            </a:r>
            <a:br>
              <a:rPr lang="en-US" sz="1600" b="0" u="none" baseline="0" dirty="0" smtClean="0"/>
            </a:br>
            <a:r>
              <a:rPr lang="en-US" sz="1600" b="0" u="none" baseline="0" dirty="0" smtClean="0"/>
              <a:t>What are examples of these practices in day-to-day life?</a:t>
            </a:r>
            <a:br>
              <a:rPr lang="en-US" sz="1600" b="0" u="none" baseline="0" dirty="0" smtClean="0"/>
            </a:br>
            <a:endParaRPr lang="en-US" sz="1600" b="0" u="none" baseline="0" dirty="0" smtClean="0"/>
          </a:p>
          <a:p>
            <a:pPr>
              <a:buClr>
                <a:schemeClr val="accent3"/>
              </a:buClr>
              <a:buSzPct val="25000"/>
            </a:pPr>
            <a:r>
              <a:rPr lang="en-US" sz="1600" b="0" i="1" u="sng" baseline="0" dirty="0" smtClean="0"/>
              <a:t>Experimenting: </a:t>
            </a:r>
            <a:r>
              <a:rPr lang="en-US" sz="1600" b="0" u="sng" baseline="0" dirty="0" smtClean="0"/>
              <a:t/>
            </a:r>
            <a:br>
              <a:rPr lang="en-US" sz="1600" b="0" u="sng" baseline="0" dirty="0" smtClean="0"/>
            </a:br>
            <a:r>
              <a:rPr lang="en-US" sz="1600" b="0" u="none" baseline="0" dirty="0" smtClean="0"/>
              <a:t>Cooking/Baking: improving a recipe, trying different combinations…</a:t>
            </a:r>
            <a:br>
              <a:rPr lang="en-US" sz="1600" b="0" u="none" baseline="0" dirty="0" smtClean="0"/>
            </a:br>
            <a:endParaRPr lang="en-US" sz="1600" b="0" u="none" baseline="0" dirty="0" smtClean="0"/>
          </a:p>
          <a:p>
            <a:pPr>
              <a:buClr>
                <a:schemeClr val="accent3"/>
              </a:buClr>
              <a:buSzPct val="25000"/>
            </a:pPr>
            <a:r>
              <a:rPr lang="en-US" sz="1600" b="0" i="1" u="sng" baseline="0" dirty="0" smtClean="0"/>
              <a:t>Collaboration: </a:t>
            </a:r>
            <a:br>
              <a:rPr lang="en-US" sz="1600" b="0" i="1" u="sng" baseline="0" dirty="0" smtClean="0"/>
            </a:br>
            <a:r>
              <a:rPr lang="en-US" sz="1600" b="0" u="none" baseline="0" dirty="0" smtClean="0"/>
              <a:t>For most things in life, you collaborate with others. </a:t>
            </a:r>
            <a:br>
              <a:rPr lang="en-US" sz="1600" b="0" u="none" baseline="0" dirty="0" smtClean="0"/>
            </a:br>
            <a:r>
              <a:rPr lang="en-US" sz="1600" b="0" u="none" baseline="0" dirty="0" smtClean="0"/>
              <a:t>For example in this workshop: (to the participants) You are being quiet, listening and participating. As the instructor, I am standing, speaking clearly and answering your questions.</a:t>
            </a:r>
          </a:p>
          <a:p>
            <a:pPr>
              <a:buClr>
                <a:schemeClr val="accent3"/>
              </a:buClr>
              <a:buSzPct val="25000"/>
            </a:pPr>
            <a:r>
              <a:rPr lang="en-US" sz="1600" b="0" u="none" dirty="0" smtClean="0"/>
              <a:t/>
            </a:r>
            <a:br>
              <a:rPr lang="en-US" sz="1600" b="0" u="none" dirty="0" smtClean="0"/>
            </a:br>
            <a:r>
              <a:rPr lang="en-US" sz="1600" b="0" i="1" u="sng" dirty="0" smtClean="0"/>
              <a:t>Planning:</a:t>
            </a:r>
          </a:p>
          <a:p>
            <a:pPr>
              <a:buClr>
                <a:schemeClr val="accent3"/>
              </a:buClr>
              <a:buSzPct val="25000"/>
            </a:pPr>
            <a:r>
              <a:rPr lang="en-US" sz="1600" b="0" i="0" u="none" dirty="0" smtClean="0"/>
              <a:t>We</a:t>
            </a:r>
            <a:r>
              <a:rPr lang="en-US" sz="1600" b="0" i="0" u="none" baseline="0" dirty="0" smtClean="0"/>
              <a:t> usually plan things out when tasks are complex or unfamiliar. </a:t>
            </a:r>
            <a:br>
              <a:rPr lang="en-US" sz="1600" b="0" i="0" u="none" baseline="0" dirty="0" smtClean="0"/>
            </a:br>
            <a:r>
              <a:rPr lang="en-US" sz="1600" b="0" i="0" u="none" baseline="0" dirty="0" smtClean="0"/>
              <a:t>Ex.: For instance, how did you get here today? (for workshops that are not being held in the school)</a:t>
            </a:r>
            <a:br>
              <a:rPr lang="en-US" sz="1600" b="0" i="0" u="none" baseline="0" dirty="0" smtClean="0"/>
            </a:br>
            <a:r>
              <a:rPr lang="en-US" sz="1600" b="0" i="0" u="none" baseline="0" dirty="0" smtClean="0"/>
              <a:t>It is important to have a clear idea of what you are trying to accomplish.</a:t>
            </a:r>
            <a:br>
              <a:rPr lang="en-US" sz="1600" b="0" i="0" u="none" baseline="0" dirty="0" smtClean="0"/>
            </a:br>
            <a:endParaRPr lang="en-US" sz="1600" b="0" i="0" u="none" dirty="0" smtClean="0"/>
          </a:p>
          <a:p>
            <a:pPr marL="0" marR="0" indent="0" algn="l" defTabSz="457200" rtl="0" eaLnBrk="1" fontAlgn="auto" latinLnBrk="0" hangingPunct="1">
              <a:lnSpc>
                <a:spcPct val="100000"/>
              </a:lnSpc>
              <a:spcBef>
                <a:spcPts val="0"/>
              </a:spcBef>
              <a:spcAft>
                <a:spcPts val="0"/>
              </a:spcAft>
              <a:buClr>
                <a:schemeClr val="accent3"/>
              </a:buClr>
              <a:buSzPct val="25000"/>
              <a:buFontTx/>
              <a:buNone/>
              <a:tabLst/>
              <a:defRPr/>
            </a:pPr>
            <a:r>
              <a:rPr lang="en-US" sz="1600" b="0" i="1" u="sng" baseline="0" dirty="0" smtClean="0"/>
              <a:t>Debugging: </a:t>
            </a:r>
            <a:r>
              <a:rPr lang="en-US" sz="1600" b="0" u="none" baseline="0" dirty="0" smtClean="0"/>
              <a:t/>
            </a:r>
            <a:br>
              <a:rPr lang="en-US" sz="1600" b="0" u="none" baseline="0" dirty="0" smtClean="0"/>
            </a:br>
            <a:r>
              <a:rPr lang="en-US" sz="1600" b="0" u="none" baseline="0" dirty="0" smtClean="0"/>
              <a:t>We all do this without thinking, it’s known as auto-correction (we see that we’ve made a mistake, we correct it and keep on going). </a:t>
            </a:r>
            <a:br>
              <a:rPr lang="en-US" sz="1600" b="0" u="none" baseline="0" dirty="0" smtClean="0"/>
            </a:br>
            <a:r>
              <a:rPr lang="en-US" sz="1600" b="0" u="none" baseline="0" dirty="0" smtClean="0"/>
              <a:t>Say when you’re parking your car, and you need to “re-adjust” or you buttoned your shirt and missed a button.</a:t>
            </a:r>
            <a:br>
              <a:rPr lang="en-US" sz="1600" b="0" u="none" baseline="0" dirty="0" smtClean="0"/>
            </a:br>
            <a:endParaRPr lang="en-US" sz="1600" b="0" u="none" baseline="0" dirty="0" smtClean="0"/>
          </a:p>
          <a:p>
            <a:pPr>
              <a:buClr>
                <a:schemeClr val="accent3"/>
              </a:buClr>
              <a:buSzPct val="25000"/>
            </a:pPr>
            <a:endParaRPr lang="en-US" sz="1600" u="sng" dirty="0" smtClean="0"/>
          </a:p>
          <a:p>
            <a:pPr marL="220104" indent="-220104">
              <a:lnSpc>
                <a:spcPct val="125000"/>
              </a:lnSpc>
              <a:buClr>
                <a:srgbClr val="000000"/>
              </a:buClr>
              <a:buSzPct val="25000"/>
            </a:pPr>
            <a:endParaRPr sz="1600" dirty="0">
              <a:solidFill>
                <a:srgbClr val="000000"/>
              </a:solidFill>
            </a:endParaRPr>
          </a:p>
        </p:txBody>
      </p:sp>
      <p:sp>
        <p:nvSpPr>
          <p:cNvPr id="305" name="Shape 305"/>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21</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8538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220104" marR="0" indent="-220104" algn="l" defTabSz="457200" rtl="0" eaLnBrk="1" fontAlgn="auto" latinLnBrk="0" hangingPunct="1">
              <a:lnSpc>
                <a:spcPct val="125000"/>
              </a:lnSpc>
              <a:spcBef>
                <a:spcPts val="0"/>
              </a:spcBef>
              <a:spcAft>
                <a:spcPts val="0"/>
              </a:spcAft>
              <a:buClrTx/>
              <a:buSzPct val="25000"/>
              <a:buFontTx/>
              <a:buNone/>
              <a:tabLst/>
              <a:defRPr/>
            </a:pPr>
            <a:r>
              <a:rPr lang="en-US" sz="1200" b="0" u="none" dirty="0" smtClean="0"/>
              <a:t>Debugging:</a:t>
            </a:r>
            <a:r>
              <a:rPr lang="en-US" sz="1200" b="0" u="none" baseline="0" dirty="0" smtClean="0"/>
              <a:t> Answering the question “Does it work the way I want it to?” If the answer is “No”, figure out why then fix it. (incremental &amp; iterative process)</a:t>
            </a:r>
          </a:p>
          <a:p>
            <a:pPr marL="220104" marR="0" indent="-220104" algn="l" defTabSz="457200" rtl="0" eaLnBrk="1" fontAlgn="auto" latinLnBrk="0" hangingPunct="1">
              <a:lnSpc>
                <a:spcPct val="125000"/>
              </a:lnSpc>
              <a:spcBef>
                <a:spcPts val="0"/>
              </a:spcBef>
              <a:spcAft>
                <a:spcPts val="0"/>
              </a:spcAft>
              <a:buClrTx/>
              <a:buSzPct val="25000"/>
              <a:buFontTx/>
              <a:buNone/>
              <a:tabLst/>
              <a:defRPr/>
            </a:pPr>
            <a:r>
              <a:rPr lang="en-US" sz="1200" b="0" u="none" baseline="0" dirty="0" smtClean="0"/>
              <a:t>Things rarely (if ever) work just as imagined, it is critical fro designers to develop strategies for dealing with - and anticipating – anticipating problems.</a:t>
            </a:r>
            <a:endParaRPr lang="en-US" sz="1200" b="0" u="none" dirty="0" smtClean="0"/>
          </a:p>
          <a:p>
            <a:pPr marL="220104" indent="-220104">
              <a:lnSpc>
                <a:spcPct val="125000"/>
              </a:lnSpc>
              <a:buSzPct val="25000"/>
            </a:pPr>
            <a:endParaRPr lang="en-CA" b="1" u="sng" dirty="0" smtClean="0">
              <a:solidFill>
                <a:srgbClr val="000000"/>
              </a:solidFill>
              <a:latin typeface="Arial"/>
              <a:ea typeface="Arial"/>
              <a:cs typeface="Arial"/>
              <a:sym typeface="Arial"/>
            </a:endParaRPr>
          </a:p>
          <a:p>
            <a:pPr marL="220104" indent="-220104">
              <a:lnSpc>
                <a:spcPct val="125000"/>
              </a:lnSpc>
              <a:buSzPct val="25000"/>
            </a:pPr>
            <a:r>
              <a:rPr lang="en-CA" b="1" u="sng" dirty="0" smtClean="0">
                <a:solidFill>
                  <a:srgbClr val="000000"/>
                </a:solidFill>
                <a:latin typeface="Arial"/>
                <a:ea typeface="Arial"/>
                <a:cs typeface="Arial"/>
                <a:sym typeface="Arial"/>
              </a:rPr>
              <a:t>A</a:t>
            </a:r>
            <a:r>
              <a:rPr lang="en-CA" b="1" u="sng" baseline="0" dirty="0" smtClean="0">
                <a:solidFill>
                  <a:srgbClr val="000000"/>
                </a:solidFill>
                <a:latin typeface="Arial"/>
                <a:ea typeface="Arial"/>
                <a:cs typeface="Arial"/>
                <a:sym typeface="Arial"/>
              </a:rPr>
              <a:t> little trivia:</a:t>
            </a:r>
            <a:endParaRPr lang="en-CA" b="1" u="sng" dirty="0" smtClean="0">
              <a:solidFill>
                <a:srgbClr val="000000"/>
              </a:solidFill>
              <a:latin typeface="Arial"/>
              <a:ea typeface="Arial"/>
              <a:cs typeface="Arial"/>
              <a:sym typeface="Arial"/>
            </a:endParaRPr>
          </a:p>
          <a:p>
            <a:pPr marL="220104" indent="-220104">
              <a:lnSpc>
                <a:spcPct val="125000"/>
              </a:lnSpc>
              <a:buSzPct val="25000"/>
            </a:pPr>
            <a:endParaRPr lang="en-CA" dirty="0" smtClean="0">
              <a:solidFill>
                <a:srgbClr val="000000"/>
              </a:solidFill>
              <a:latin typeface="Arial"/>
              <a:ea typeface="Arial"/>
              <a:cs typeface="Arial"/>
              <a:sym typeface="Arial"/>
            </a:endParaRPr>
          </a:p>
          <a:p>
            <a:pPr marL="220104" indent="-220104">
              <a:lnSpc>
                <a:spcPct val="125000"/>
              </a:lnSpc>
              <a:buSzPct val="25000"/>
            </a:pPr>
            <a:r>
              <a:rPr lang="en-CA" dirty="0" smtClean="0">
                <a:solidFill>
                  <a:srgbClr val="000000"/>
                </a:solidFill>
                <a:latin typeface="Arial"/>
                <a:ea typeface="Arial"/>
                <a:cs typeface="Arial"/>
                <a:sym typeface="Arial"/>
              </a:rPr>
              <a:t>This is  the</a:t>
            </a:r>
            <a:r>
              <a:rPr lang="en-CA" baseline="0" dirty="0" smtClean="0">
                <a:solidFill>
                  <a:srgbClr val="000000"/>
                </a:solidFill>
                <a:latin typeface="Arial"/>
                <a:ea typeface="Arial"/>
                <a:cs typeface="Arial"/>
                <a:sym typeface="Arial"/>
              </a:rPr>
              <a:t> very f</a:t>
            </a:r>
            <a:r>
              <a:rPr lang="en-CA" dirty="0" smtClean="0">
                <a:solidFill>
                  <a:srgbClr val="000000"/>
                </a:solidFill>
                <a:latin typeface="Arial"/>
                <a:ea typeface="Arial"/>
                <a:cs typeface="Arial"/>
                <a:sym typeface="Arial"/>
              </a:rPr>
              <a:t>irst instance</a:t>
            </a:r>
            <a:r>
              <a:rPr lang="en-CA" baseline="0" dirty="0" smtClean="0">
                <a:solidFill>
                  <a:srgbClr val="000000"/>
                </a:solidFill>
                <a:latin typeface="Arial"/>
                <a:ea typeface="Arial"/>
                <a:cs typeface="Arial"/>
                <a:sym typeface="Arial"/>
              </a:rPr>
              <a:t> of a computer bug: a</a:t>
            </a:r>
            <a:r>
              <a:rPr lang="en" dirty="0" smtClean="0">
                <a:solidFill>
                  <a:srgbClr val="000000"/>
                </a:solidFill>
                <a:latin typeface="Arial"/>
                <a:ea typeface="Arial"/>
                <a:cs typeface="Arial"/>
                <a:sym typeface="Arial"/>
              </a:rPr>
              <a:t> </a:t>
            </a:r>
            <a:r>
              <a:rPr lang="en-CA" dirty="0" smtClean="0">
                <a:solidFill>
                  <a:srgbClr val="000000"/>
                </a:solidFill>
                <a:latin typeface="Arial"/>
                <a:ea typeface="Arial"/>
                <a:cs typeface="Arial"/>
                <a:sym typeface="Arial"/>
              </a:rPr>
              <a:t>moth found</a:t>
            </a:r>
            <a:r>
              <a:rPr lang="en-CA" baseline="0" dirty="0" smtClean="0">
                <a:solidFill>
                  <a:srgbClr val="000000"/>
                </a:solidFill>
                <a:latin typeface="Arial"/>
                <a:ea typeface="Arial"/>
                <a:cs typeface="Arial"/>
                <a:sym typeface="Arial"/>
              </a:rPr>
              <a:t> in the computer - </a:t>
            </a:r>
            <a:r>
              <a:rPr lang="en" dirty="0" smtClean="0">
                <a:solidFill>
                  <a:srgbClr val="000000"/>
                </a:solidFill>
                <a:latin typeface="Arial"/>
                <a:ea typeface="Arial"/>
                <a:cs typeface="Arial"/>
                <a:sym typeface="Arial"/>
              </a:rPr>
              <a:t>from </a:t>
            </a:r>
            <a:r>
              <a:rPr lang="en" dirty="0">
                <a:solidFill>
                  <a:srgbClr val="000000"/>
                </a:solidFill>
                <a:latin typeface="Arial"/>
                <a:ea typeface="Arial"/>
                <a:cs typeface="Arial"/>
                <a:sym typeface="Arial"/>
              </a:rPr>
              <a:t>Grace Hopper’s blog</a:t>
            </a:r>
          </a:p>
          <a:p>
            <a:pPr marL="220104" indent="-220104">
              <a:lnSpc>
                <a:spcPct val="125000"/>
              </a:lnSpc>
              <a:buSzPct val="25000"/>
            </a:pPr>
            <a:endParaRPr dirty="0">
              <a:solidFill>
                <a:srgbClr val="000000"/>
              </a:solidFill>
              <a:latin typeface="Arial"/>
              <a:ea typeface="Arial"/>
              <a:cs typeface="Arial"/>
              <a:sym typeface="Arial"/>
            </a:endParaRPr>
          </a:p>
          <a:p>
            <a:pPr marL="220104" indent="-220104">
              <a:lnSpc>
                <a:spcPct val="125000"/>
              </a:lnSpc>
              <a:buSzPct val="25000"/>
            </a:pPr>
            <a:endParaRPr dirty="0">
              <a:solidFill>
                <a:srgbClr val="000000"/>
              </a:solidFill>
              <a:latin typeface="Arial"/>
              <a:ea typeface="Arial"/>
              <a:cs typeface="Arial"/>
              <a:sym typeface="Arial"/>
            </a:endParaRPr>
          </a:p>
          <a:p>
            <a:pPr marL="220104" indent="-220104">
              <a:lnSpc>
                <a:spcPct val="125000"/>
              </a:lnSpc>
              <a:buSzPct val="25000"/>
            </a:pPr>
            <a:r>
              <a:rPr lang="en" dirty="0">
                <a:solidFill>
                  <a:srgbClr val="000000"/>
                </a:solidFill>
                <a:latin typeface="Arial"/>
                <a:ea typeface="Arial"/>
                <a:cs typeface="Arial"/>
                <a:sym typeface="Arial"/>
              </a:rPr>
              <a:t>Grace </a:t>
            </a:r>
            <a:r>
              <a:rPr lang="en" dirty="0" smtClean="0">
                <a:solidFill>
                  <a:srgbClr val="000000"/>
                </a:solidFill>
                <a:latin typeface="Arial"/>
                <a:ea typeface="Arial"/>
                <a:cs typeface="Arial"/>
                <a:sym typeface="Arial"/>
              </a:rPr>
              <a:t>Hopper</a:t>
            </a:r>
            <a:r>
              <a:rPr lang="en-CA" dirty="0" smtClean="0">
                <a:solidFill>
                  <a:srgbClr val="000000"/>
                </a:solidFill>
                <a:latin typeface="Arial"/>
                <a:ea typeface="Arial"/>
                <a:cs typeface="Arial"/>
                <a:sym typeface="Arial"/>
              </a:rPr>
              <a:t>, a</a:t>
            </a:r>
            <a:r>
              <a:rPr lang="en-CA" baseline="0" dirty="0" smtClean="0">
                <a:solidFill>
                  <a:srgbClr val="000000"/>
                </a:solidFill>
                <a:latin typeface="Arial"/>
                <a:ea typeface="Arial"/>
                <a:cs typeface="Arial"/>
                <a:sym typeface="Arial"/>
              </a:rPr>
              <a:t> famous computer scientist,</a:t>
            </a:r>
            <a:r>
              <a:rPr lang="en" dirty="0" smtClean="0">
                <a:solidFill>
                  <a:srgbClr val="000000"/>
                </a:solidFill>
                <a:latin typeface="Arial"/>
                <a:ea typeface="Arial"/>
                <a:cs typeface="Arial"/>
                <a:sym typeface="Arial"/>
              </a:rPr>
              <a:t> </a:t>
            </a:r>
            <a:r>
              <a:rPr lang="en" dirty="0">
                <a:solidFill>
                  <a:srgbClr val="000000"/>
                </a:solidFill>
                <a:latin typeface="Arial"/>
                <a:ea typeface="Arial"/>
                <a:cs typeface="Arial"/>
                <a:sym typeface="Arial"/>
              </a:rPr>
              <a:t>is credited for coining the term “debugging”.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In Computer programming, debugging means getting rid of problems in the code.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One of Grace Hopper’s computer glitches was actually being caused by a moth in the back of her computer!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Debugging has become a very important programming technique because the more code there is, the more </a:t>
            </a:r>
            <a:r>
              <a:rPr lang="en" dirty="0" smtClean="0">
                <a:solidFill>
                  <a:srgbClr val="000000"/>
                </a:solidFill>
                <a:latin typeface="Arial"/>
                <a:ea typeface="Arial"/>
                <a:cs typeface="Arial"/>
                <a:sym typeface="Arial"/>
              </a:rPr>
              <a:t>potential</a:t>
            </a:r>
            <a:r>
              <a:rPr lang="en" baseline="0" dirty="0" smtClean="0">
                <a:solidFill>
                  <a:srgbClr val="000000"/>
                </a:solidFill>
                <a:latin typeface="Arial"/>
                <a:ea typeface="Arial"/>
                <a:cs typeface="Arial"/>
                <a:sym typeface="Arial"/>
              </a:rPr>
              <a:t> for </a:t>
            </a:r>
            <a:r>
              <a:rPr lang="en" dirty="0" smtClean="0">
                <a:solidFill>
                  <a:srgbClr val="000000"/>
                </a:solidFill>
                <a:latin typeface="Arial"/>
                <a:ea typeface="Arial"/>
                <a:cs typeface="Arial"/>
                <a:sym typeface="Arial"/>
              </a:rPr>
              <a:t>bugs </a:t>
            </a:r>
            <a:r>
              <a:rPr lang="en" dirty="0">
                <a:solidFill>
                  <a:srgbClr val="000000"/>
                </a:solidFill>
                <a:latin typeface="Arial"/>
                <a:ea typeface="Arial"/>
                <a:cs typeface="Arial"/>
                <a:sym typeface="Arial"/>
              </a:rPr>
              <a:t>there are!</a:t>
            </a:r>
          </a:p>
          <a:p>
            <a:pPr marL="220104" indent="-220104">
              <a:lnSpc>
                <a:spcPct val="125000"/>
              </a:lnSpc>
              <a:buSzPct val="25000"/>
            </a:pPr>
            <a:endParaRPr dirty="0" smtClean="0">
              <a:solidFill>
                <a:srgbClr val="000000"/>
              </a:solidFill>
              <a:latin typeface="Arial"/>
              <a:ea typeface="Arial"/>
              <a:cs typeface="Arial"/>
              <a:sym typeface="Arial"/>
            </a:endParaRPr>
          </a:p>
          <a:p>
            <a:pPr marL="220104" indent="-220104">
              <a:lnSpc>
                <a:spcPct val="125000"/>
              </a:lnSpc>
              <a:buSzPct val="25000"/>
            </a:pPr>
            <a:r>
              <a:rPr lang="en-CA" dirty="0" smtClean="0">
                <a:solidFill>
                  <a:srgbClr val="000000"/>
                </a:solidFill>
                <a:latin typeface="Arial"/>
                <a:ea typeface="Arial"/>
                <a:cs typeface="Arial"/>
                <a:sym typeface="Arial"/>
              </a:rPr>
              <a:t>Computer programmers</a:t>
            </a:r>
            <a:r>
              <a:rPr lang="en-CA" baseline="0" dirty="0" smtClean="0">
                <a:solidFill>
                  <a:srgbClr val="000000"/>
                </a:solidFill>
                <a:latin typeface="Arial"/>
                <a:ea typeface="Arial"/>
                <a:cs typeface="Arial"/>
                <a:sym typeface="Arial"/>
              </a:rPr>
              <a:t> usually say: </a:t>
            </a:r>
            <a:r>
              <a:rPr lang="en" i="1" dirty="0" smtClean="0">
                <a:solidFill>
                  <a:srgbClr val="000000"/>
                </a:solidFill>
                <a:latin typeface="Arial"/>
                <a:ea typeface="Arial"/>
                <a:cs typeface="Arial"/>
                <a:sym typeface="Arial"/>
              </a:rPr>
              <a:t>If </a:t>
            </a:r>
            <a:r>
              <a:rPr lang="en" i="1" dirty="0">
                <a:solidFill>
                  <a:srgbClr val="000000"/>
                </a:solidFill>
                <a:latin typeface="Arial"/>
                <a:ea typeface="Arial"/>
                <a:cs typeface="Arial"/>
                <a:sym typeface="Arial"/>
              </a:rPr>
              <a:t>your program runs perfectly the first time, ask yourself the question “Why did it work?”</a:t>
            </a:r>
          </a:p>
        </p:txBody>
      </p:sp>
      <p:sp>
        <p:nvSpPr>
          <p:cNvPr id="305" name="Shape 305"/>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22</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6926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r>
              <a:rPr lang="en-CA" dirty="0" smtClean="0"/>
              <a:t/>
            </a:r>
            <a:br>
              <a:rPr lang="en-CA" dirty="0" smtClean="0"/>
            </a:br>
            <a:r>
              <a:rPr lang="en-CA" dirty="0" smtClean="0"/>
              <a:t>We are surrounded</a:t>
            </a:r>
            <a:r>
              <a:rPr lang="en-CA" baseline="0" dirty="0" smtClean="0"/>
              <a:t> by technology and interactive media however, most of our experiences are as consumers.</a:t>
            </a:r>
          </a:p>
          <a:p>
            <a:pPr>
              <a:buSzPct val="25000"/>
            </a:pPr>
            <a:r>
              <a:rPr lang="en-CA" baseline="0" dirty="0" smtClean="0"/>
              <a:t>Developing computational thinking practices and learning the concepts </a:t>
            </a:r>
            <a:r>
              <a:rPr lang="en" dirty="0" smtClean="0"/>
              <a:t>leads </a:t>
            </a:r>
            <a:r>
              <a:rPr lang="en" dirty="0"/>
              <a:t>to insights and </a:t>
            </a:r>
            <a:r>
              <a:rPr lang="en" dirty="0" smtClean="0"/>
              <a:t>perspectives </a:t>
            </a:r>
            <a:r>
              <a:rPr lang="en" dirty="0"/>
              <a:t>about </a:t>
            </a:r>
            <a:r>
              <a:rPr lang="en-CA" dirty="0" smtClean="0"/>
              <a:t>technology.</a:t>
            </a:r>
            <a:br>
              <a:rPr lang="en-CA" dirty="0" smtClean="0"/>
            </a:br>
            <a:endParaRPr lang="en-CA" dirty="0" smtClean="0"/>
          </a:p>
          <a:p>
            <a:pPr>
              <a:buSzPct val="25000"/>
            </a:pPr>
            <a:endParaRPr lang="en-CA" dirty="0" smtClean="0"/>
          </a:p>
          <a:p>
            <a:pPr>
              <a:buClr>
                <a:schemeClr val="accent3"/>
              </a:buClr>
              <a:buSzPct val="25000"/>
            </a:pPr>
            <a:r>
              <a:rPr lang="en-US" b="1" u="sng" dirty="0" smtClean="0"/>
              <a:t>Perspectives:</a:t>
            </a:r>
          </a:p>
          <a:p>
            <a:pPr marL="0" marR="0" indent="0" algn="l" defTabSz="457200" rtl="0" eaLnBrk="1" fontAlgn="auto" latinLnBrk="0" hangingPunct="1">
              <a:lnSpc>
                <a:spcPct val="100000"/>
              </a:lnSpc>
              <a:spcBef>
                <a:spcPts val="0"/>
              </a:spcBef>
              <a:spcAft>
                <a:spcPts val="0"/>
              </a:spcAft>
              <a:buClr>
                <a:schemeClr val="accent3"/>
              </a:buClr>
              <a:buSzPct val="25000"/>
              <a:buFontTx/>
              <a:buNone/>
              <a:tabLst/>
              <a:defRPr/>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pPr>
            <a:r>
              <a:rPr lang="en-US" i="1" u="none" baseline="0" dirty="0" smtClean="0"/>
              <a:t/>
            </a:r>
            <a:br>
              <a:rPr lang="en-US" i="1" u="none" baseline="0" dirty="0" smtClean="0"/>
            </a:br>
            <a:r>
              <a:rPr lang="en-US" i="1" u="none" baseline="0" dirty="0" smtClean="0"/>
              <a:t/>
            </a:r>
            <a:br>
              <a:rPr lang="en-US" i="1" u="none" baseline="0" dirty="0" smtClean="0"/>
            </a:br>
            <a:r>
              <a:rPr lang="en-US" i="1" u="sng" dirty="0" smtClean="0"/>
              <a:t>Expressing</a:t>
            </a:r>
            <a:r>
              <a:rPr lang="en-US" dirty="0" smtClean="0"/>
              <a:t> </a:t>
            </a:r>
            <a:br>
              <a:rPr lang="en-US" dirty="0" smtClean="0"/>
            </a:br>
            <a:r>
              <a:rPr lang="en-US" dirty="0" smtClean="0"/>
              <a:t>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br>
              <a:rPr lang="en-US" baseline="0" dirty="0" smtClean="0"/>
            </a:br>
            <a:r>
              <a:rPr lang="en-US" i="1" baseline="0" dirty="0" smtClean="0"/>
              <a:t>“I can create” and “I can express my ideas through this new medium”</a:t>
            </a:r>
            <a:br>
              <a:rPr lang="en-US" i="1" baseline="0" dirty="0" smtClean="0"/>
            </a:br>
            <a:endParaRPr lang="en-US" i="1" dirty="0" smtClean="0"/>
          </a:p>
          <a:p>
            <a:pPr>
              <a:buClr>
                <a:schemeClr val="accent3"/>
              </a:buClr>
              <a:buSzPct val="25000"/>
              <a:buFont typeface="Arial"/>
              <a:buNone/>
            </a:pPr>
            <a:r>
              <a:rPr lang="en-US" i="1" u="sng" dirty="0" smtClean="0"/>
              <a:t>Understanding</a:t>
            </a:r>
          </a:p>
          <a:p>
            <a:pPr>
              <a:buClr>
                <a:schemeClr val="accent3"/>
              </a:buClr>
              <a:buSzPct val="25000"/>
              <a:buFont typeface="Arial"/>
              <a:buNone/>
            </a:pPr>
            <a:r>
              <a:rPr lang="en-US" dirty="0" smtClean="0"/>
              <a:t>Creating</a:t>
            </a:r>
            <a:r>
              <a:rPr lang="en-US" baseline="0" dirty="0" smtClean="0"/>
              <a:t> awareness to be </a:t>
            </a:r>
            <a:r>
              <a:rPr lang="en-US" dirty="0" smtClean="0"/>
              <a:t>better able to understand today’s socio-techno</a:t>
            </a:r>
            <a:r>
              <a:rPr lang="en-US" baseline="0" dirty="0" smtClean="0"/>
              <a:t> </a:t>
            </a:r>
            <a:r>
              <a:rPr lang="en-US" dirty="0" smtClean="0"/>
              <a:t>reality</a:t>
            </a:r>
            <a:r>
              <a:rPr lang="en-US" baseline="0" dirty="0" smtClean="0"/>
              <a:t>. </a:t>
            </a:r>
            <a:br>
              <a:rPr lang="en-US" baseline="0" dirty="0" smtClean="0"/>
            </a:br>
            <a:r>
              <a:rPr lang="en-US" baseline="0" dirty="0" smtClean="0"/>
              <a:t>Being able to recognize and use some of the tools that create this reality </a:t>
            </a:r>
            <a:br>
              <a:rPr lang="en-US" baseline="0" dirty="0" smtClean="0"/>
            </a:br>
            <a:endParaRPr lang="en-US" dirty="0" smtClean="0"/>
          </a:p>
          <a:p>
            <a:pPr>
              <a:buClr>
                <a:schemeClr val="accent3"/>
              </a:buClr>
              <a:buSzPct val="25000"/>
              <a:buFont typeface="Arial"/>
              <a:buNone/>
            </a:pPr>
            <a:r>
              <a:rPr lang="en-US" i="1" u="sng" baseline="0" dirty="0" smtClean="0"/>
              <a:t>Connecting</a:t>
            </a:r>
            <a:br>
              <a:rPr lang="en-US" i="1" u="sng" baseline="0" dirty="0" smtClean="0"/>
            </a:br>
            <a:r>
              <a:rPr lang="en-US" baseline="0" dirty="0" smtClean="0"/>
              <a:t>Creativity and learning are deeply social practices.</a:t>
            </a:r>
            <a:br>
              <a:rPr lang="en-US" baseline="0" dirty="0" smtClean="0"/>
            </a:br>
            <a:r>
              <a:rPr lang="en-US" baseline="0" dirty="0" smtClean="0"/>
              <a:t>Computational thinking facilitate being</a:t>
            </a:r>
            <a:r>
              <a:rPr lang="en-US" dirty="0" smtClean="0"/>
              <a:t> able to reach out to others in a new ways</a:t>
            </a:r>
            <a:r>
              <a:rPr lang="en-US" baseline="0" dirty="0" smtClean="0"/>
              <a:t>: creating with others and creating for other.</a:t>
            </a:r>
            <a:endParaRPr lang="en-US" dirty="0" smtClean="0"/>
          </a:p>
          <a:p>
            <a:pPr>
              <a:buSzPct val="25000"/>
            </a:pPr>
            <a:endParaRPr lang="en-US" dirty="0" smtClean="0"/>
          </a:p>
          <a:p>
            <a:pPr>
              <a:buSzPct val="25000"/>
            </a:pPr>
            <a:endParaRPr lang="en-US" dirty="0" smtClean="0"/>
          </a:p>
          <a:p>
            <a:pPr>
              <a:buSzPct val="25000"/>
            </a:pPr>
            <a:endParaRPr lang="en" dirty="0"/>
          </a:p>
        </p:txBody>
      </p:sp>
      <p:sp>
        <p:nvSpPr>
          <p:cNvPr id="312" name="Shape 31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23</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4914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24</a:t>
            </a:fld>
            <a:endParaRPr lang="en-US" spc="-1" dirty="0">
              <a:uFill>
                <a:solidFill>
                  <a:srgbClr val="FFFFFF"/>
                </a:solidFill>
              </a:uFill>
              <a:latin typeface="Times New Roman"/>
            </a:endParaRPr>
          </a:p>
        </p:txBody>
      </p:sp>
    </p:spTree>
    <p:extLst>
      <p:ext uri="{BB962C8B-B14F-4D97-AF65-F5344CB8AC3E}">
        <p14:creationId xmlns:p14="http://schemas.microsoft.com/office/powerpoint/2010/main" val="583214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endParaRPr lang="en-CA" dirty="0" smtClean="0"/>
          </a:p>
          <a:p>
            <a:pPr>
              <a:buSzPct val="25000"/>
            </a:pPr>
            <a:r>
              <a:rPr lang="en-CA" dirty="0" smtClean="0"/>
              <a:t>L</a:t>
            </a:r>
            <a:r>
              <a:rPr lang="en" dirty="0" smtClean="0"/>
              <a:t>earning </a:t>
            </a:r>
            <a:r>
              <a:rPr lang="en" dirty="0"/>
              <a:t>computer </a:t>
            </a:r>
            <a:r>
              <a:rPr lang="en-CA" dirty="0" smtClean="0"/>
              <a:t>programming or “learning to code” </a:t>
            </a:r>
            <a:r>
              <a:rPr lang="en" dirty="0" smtClean="0"/>
              <a:t>is </a:t>
            </a:r>
            <a:r>
              <a:rPr lang="en" dirty="0"/>
              <a:t>one of the ways that we put concepts into action (practices) and gain important insights and perspectives  about how we can best use technology.  </a:t>
            </a:r>
            <a:r>
              <a:rPr lang="en-CA" dirty="0" smtClean="0"/>
              <a:t/>
            </a:r>
            <a:br>
              <a:rPr lang="en-CA" dirty="0" smtClean="0"/>
            </a:br>
            <a:endParaRPr lang="en-CA" dirty="0" smtClean="0"/>
          </a:p>
          <a:p>
            <a:pPr>
              <a:buSzPct val="25000"/>
            </a:pPr>
            <a:r>
              <a:rPr lang="en" dirty="0" smtClean="0"/>
              <a:t>The </a:t>
            </a:r>
            <a:r>
              <a:rPr lang="en" dirty="0"/>
              <a:t>goal of learning to code (a skill) , should be to develop computational thinking (the competence) and </a:t>
            </a:r>
            <a:r>
              <a:rPr lang="en-CA" dirty="0" smtClean="0"/>
              <a:t>spark</a:t>
            </a:r>
            <a:r>
              <a:rPr lang="en-CA" baseline="0" dirty="0" smtClean="0"/>
              <a:t> a growth in</a:t>
            </a:r>
            <a:r>
              <a:rPr lang="en" dirty="0" smtClean="0"/>
              <a:t> perspectives</a:t>
            </a:r>
            <a:r>
              <a:rPr lang="en-CA" baseline="0" dirty="0" smtClean="0"/>
              <a:t> such as</a:t>
            </a:r>
            <a:r>
              <a:rPr lang="en" dirty="0" smtClean="0"/>
              <a:t>:</a:t>
            </a:r>
            <a:endParaRPr lang="en" dirty="0"/>
          </a:p>
          <a:p>
            <a:pPr>
              <a:buSzPct val="25000"/>
            </a:pPr>
            <a:r>
              <a:rPr lang="en-CA" dirty="0" smtClean="0"/>
              <a:t>- </a:t>
            </a:r>
            <a:r>
              <a:rPr lang="en" dirty="0" smtClean="0"/>
              <a:t>Programming </a:t>
            </a:r>
            <a:r>
              <a:rPr lang="en" dirty="0"/>
              <a:t>can be used as a means of expression,</a:t>
            </a:r>
          </a:p>
          <a:p>
            <a:pPr>
              <a:buSzPct val="25000"/>
            </a:pPr>
            <a:r>
              <a:rPr lang="en-CA" dirty="0" smtClean="0"/>
              <a:t>- Learning to code </a:t>
            </a:r>
            <a:r>
              <a:rPr lang="en" dirty="0" smtClean="0"/>
              <a:t>can </a:t>
            </a:r>
            <a:r>
              <a:rPr lang="en" dirty="0"/>
              <a:t>lead to better understanding of </a:t>
            </a:r>
            <a:r>
              <a:rPr lang="en" dirty="0" smtClean="0"/>
              <a:t>socio</a:t>
            </a:r>
            <a:r>
              <a:rPr lang="en-CA" dirty="0" smtClean="0"/>
              <a:t>-</a:t>
            </a:r>
            <a:r>
              <a:rPr lang="en" dirty="0" smtClean="0"/>
              <a:t>techno </a:t>
            </a:r>
            <a:r>
              <a:rPr lang="en" dirty="0"/>
              <a:t>reality and help us learn and negotiate those realities</a:t>
            </a:r>
          </a:p>
          <a:p>
            <a:pPr>
              <a:buSzPct val="25000"/>
            </a:pPr>
            <a:r>
              <a:rPr lang="en-CA" dirty="0" smtClean="0"/>
              <a:t>- Allows</a:t>
            </a:r>
            <a:r>
              <a:rPr lang="en-CA" baseline="0" dirty="0" smtClean="0"/>
              <a:t> us to look further to seek connections: whether it be for help, to find people who share ideas with, to communicate, etc…</a:t>
            </a:r>
            <a:endParaRPr dirty="0"/>
          </a:p>
        </p:txBody>
      </p:sp>
      <p:sp>
        <p:nvSpPr>
          <p:cNvPr id="319" name="Shape 31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25</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507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sng" dirty="0" smtClean="0"/>
              <a:t>Practices:</a:t>
            </a:r>
          </a:p>
          <a:p>
            <a:pPr>
              <a:buClr>
                <a:schemeClr val="accent3"/>
              </a:buClr>
              <a:buSzPct val="25000"/>
            </a:pPr>
            <a:r>
              <a:rPr lang="en-US" i="0" u="none" baseline="0" dirty="0" smtClean="0"/>
              <a:t> </a:t>
            </a:r>
          </a:p>
          <a:p>
            <a:pPr>
              <a:buClr>
                <a:schemeClr val="accent3"/>
              </a:buClr>
              <a:buSzPct val="25000"/>
            </a:pPr>
            <a:r>
              <a:rPr lang="en-US" i="0" u="none" baseline="0" dirty="0" smtClean="0"/>
              <a:t>Practices focus on the process of thinking and learning, moving beyond the “what” you are learning to the “how” you are learning.</a:t>
            </a:r>
            <a:br>
              <a:rPr lang="en-US" i="0" u="none" baseline="0" dirty="0" smtClean="0"/>
            </a:br>
            <a:endParaRPr lang="en-US" i="0" u="none" dirty="0" smtClean="0"/>
          </a:p>
        </p:txBody>
      </p:sp>
      <p:sp>
        <p:nvSpPr>
          <p:cNvPr id="291" name="Shape 29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26</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7992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1" name="Shape 74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endParaRPr lang="en-CA" sz="1200" b="0" i="0" u="none" strike="noStrike" cap="none" dirty="0">
              <a:solidFill>
                <a:srgbClr val="000000"/>
              </a:solidFill>
              <a:latin typeface="Calibri"/>
              <a:ea typeface="Calibri"/>
              <a:cs typeface="Calibri"/>
              <a:sym typeface="Calibri"/>
            </a:endParaRPr>
          </a:p>
        </p:txBody>
      </p:sp>
      <p:sp>
        <p:nvSpPr>
          <p:cNvPr id="742" name="Shape 7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27</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28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6207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29</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620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r>
              <a:rPr lang="en-CA" dirty="0" smtClean="0"/>
              <a:t>Computational</a:t>
            </a:r>
            <a:r>
              <a:rPr lang="en-CA" baseline="0" dirty="0" smtClean="0"/>
              <a:t> thinking is a way of thinking that</a:t>
            </a:r>
            <a:r>
              <a:rPr lang="en" dirty="0" smtClean="0"/>
              <a:t> </a:t>
            </a:r>
            <a:r>
              <a:rPr lang="en-CA" dirty="0" smtClean="0"/>
              <a:t>helps</a:t>
            </a:r>
            <a:r>
              <a:rPr lang="en-CA" baseline="0" dirty="0" smtClean="0"/>
              <a:t> us to better understand</a:t>
            </a:r>
            <a:r>
              <a:rPr lang="en" dirty="0" smtClean="0"/>
              <a:t> </a:t>
            </a:r>
            <a:r>
              <a:rPr lang="en" dirty="0"/>
              <a:t>how we can </a:t>
            </a:r>
            <a:r>
              <a:rPr lang="en" dirty="0" smtClean="0"/>
              <a:t>use </a:t>
            </a:r>
            <a:r>
              <a:rPr lang="en-CA" dirty="0" smtClean="0"/>
              <a:t>the</a:t>
            </a:r>
            <a:r>
              <a:rPr lang="en-CA" baseline="0" dirty="0" smtClean="0"/>
              <a:t> tool called “computer”.</a:t>
            </a:r>
            <a:br>
              <a:rPr lang="en-CA" baseline="0" dirty="0" smtClean="0"/>
            </a:br>
            <a:r>
              <a:rPr lang="en-CA" baseline="0" dirty="0" smtClean="0"/>
              <a:t/>
            </a:r>
            <a:br>
              <a:rPr lang="en-CA" baseline="0" dirty="0" smtClean="0"/>
            </a:br>
            <a:r>
              <a:rPr lang="en-CA" baseline="0" dirty="0" smtClean="0"/>
              <a:t>Computers can be used to do a multitude of things: </a:t>
            </a:r>
            <a:br>
              <a:rPr lang="en-CA" baseline="0" dirty="0" smtClean="0"/>
            </a:br>
            <a:r>
              <a:rPr lang="en-CA" baseline="0" dirty="0" smtClean="0"/>
              <a:t>- S</a:t>
            </a:r>
            <a:r>
              <a:rPr lang="en" dirty="0" smtClean="0"/>
              <a:t>olve </a:t>
            </a:r>
            <a:r>
              <a:rPr lang="en-CA" dirty="0" smtClean="0"/>
              <a:t>problems.</a:t>
            </a:r>
            <a:br>
              <a:rPr lang="en-CA" dirty="0" smtClean="0"/>
            </a:br>
            <a:r>
              <a:rPr lang="en-CA" dirty="0" smtClean="0"/>
              <a:t>-</a:t>
            </a:r>
            <a:r>
              <a:rPr lang="en" dirty="0" smtClean="0"/>
              <a:t> </a:t>
            </a:r>
            <a:r>
              <a:rPr lang="en-CA" dirty="0" smtClean="0"/>
              <a:t>Display</a:t>
            </a:r>
            <a:r>
              <a:rPr lang="en" dirty="0" smtClean="0"/>
              <a:t> data</a:t>
            </a:r>
            <a:r>
              <a:rPr lang="en-CA" dirty="0" smtClean="0"/>
              <a:t> in various formats (visual, audio, force-feedback)</a:t>
            </a:r>
            <a:br>
              <a:rPr lang="en-CA" dirty="0" smtClean="0"/>
            </a:br>
            <a:r>
              <a:rPr lang="en-CA" dirty="0" smtClean="0"/>
              <a:t>- A</a:t>
            </a:r>
            <a:r>
              <a:rPr lang="en" dirty="0" smtClean="0"/>
              <a:t>nimations</a:t>
            </a:r>
            <a:r>
              <a:rPr lang="en-CA" baseline="0" dirty="0" smtClean="0"/>
              <a:t> (Pixar, Disney, </a:t>
            </a:r>
            <a:r>
              <a:rPr lang="en-CA" baseline="0" dirty="0" err="1" smtClean="0"/>
              <a:t>Dreamworks</a:t>
            </a:r>
            <a:r>
              <a:rPr lang="en-CA" baseline="0" dirty="0" smtClean="0"/>
              <a:t>, etc….)</a:t>
            </a:r>
            <a:r>
              <a:rPr lang="en-CA" dirty="0" smtClean="0"/>
              <a:t/>
            </a:r>
            <a:br>
              <a:rPr lang="en-CA" dirty="0" smtClean="0"/>
            </a:br>
            <a:r>
              <a:rPr lang="en-CA" dirty="0" smtClean="0"/>
              <a:t>-</a:t>
            </a:r>
            <a:r>
              <a:rPr lang="en" dirty="0" smtClean="0"/>
              <a:t> </a:t>
            </a:r>
            <a:r>
              <a:rPr lang="en-CA" dirty="0" smtClean="0"/>
              <a:t>Create </a:t>
            </a:r>
            <a:r>
              <a:rPr lang="en" dirty="0" smtClean="0"/>
              <a:t>games</a:t>
            </a:r>
            <a:r>
              <a:rPr lang="en-CA" dirty="0" smtClean="0"/>
              <a:t>.</a:t>
            </a:r>
          </a:p>
          <a:p>
            <a:pPr>
              <a:buSzPct val="25000"/>
              <a:buFontTx/>
              <a:buChar char="-"/>
            </a:pPr>
            <a:r>
              <a:rPr lang="en-CA" dirty="0" smtClean="0"/>
              <a:t> Enable</a:t>
            </a:r>
            <a:r>
              <a:rPr lang="en-CA" baseline="0" dirty="0" smtClean="0"/>
              <a:t> new</a:t>
            </a:r>
            <a:r>
              <a:rPr lang="en" dirty="0" smtClean="0"/>
              <a:t> </a:t>
            </a:r>
            <a:r>
              <a:rPr lang="en" dirty="0"/>
              <a:t>ways to collaborate</a:t>
            </a:r>
            <a:r>
              <a:rPr lang="en" dirty="0" smtClean="0"/>
              <a:t>.</a:t>
            </a:r>
            <a:endParaRPr lang="en-CA" dirty="0" smtClean="0"/>
          </a:p>
          <a:p>
            <a:pPr>
              <a:buSzPct val="25000"/>
              <a:buFontTx/>
              <a:buChar char="-"/>
            </a:pPr>
            <a:r>
              <a:rPr lang="en-CA" baseline="0" dirty="0" smtClean="0"/>
              <a:t> Interact with the world (real and virtual)</a:t>
            </a:r>
            <a:r>
              <a:rPr lang="en" dirty="0" smtClean="0"/>
              <a:t> </a:t>
            </a:r>
            <a:endParaRPr lang="en-CA" dirty="0" smtClean="0"/>
          </a:p>
          <a:p>
            <a:pPr>
              <a:buSzPct val="25000"/>
              <a:buFontTx/>
              <a:buChar char="-"/>
            </a:pPr>
            <a:endParaRPr lang="en" dirty="0"/>
          </a:p>
        </p:txBody>
      </p:sp>
      <p:sp>
        <p:nvSpPr>
          <p:cNvPr id="176" name="Shape 176"/>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3</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759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30</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6207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1" name="Shape 74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Pattern recognition, logic, decomposition</a:t>
            </a:r>
          </a:p>
        </p:txBody>
      </p:sp>
      <p:sp>
        <p:nvSpPr>
          <p:cNvPr id="742" name="Shape 7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32</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1" name="Shape 74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Pattern recognition, logic, decomposition</a:t>
            </a:r>
          </a:p>
        </p:txBody>
      </p:sp>
      <p:sp>
        <p:nvSpPr>
          <p:cNvPr id="742" name="Shape 7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33</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Additional computational thinking</a:t>
            </a:r>
            <a:r>
              <a:rPr lang="en-CA" baseline="0" dirty="0" smtClean="0"/>
              <a:t> challenge- if time permits.</a:t>
            </a: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34</a:t>
            </a:fld>
            <a:endParaRPr lang="en"/>
          </a:p>
        </p:txBody>
      </p:sp>
    </p:spTree>
    <p:extLst>
      <p:ext uri="{BB962C8B-B14F-4D97-AF65-F5344CB8AC3E}">
        <p14:creationId xmlns:p14="http://schemas.microsoft.com/office/powerpoint/2010/main" val="1594873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By adding </a:t>
            </a:r>
            <a:r>
              <a:rPr lang="en" dirty="0" smtClean="0"/>
              <a:t>1 to 200 we get 201,  2 to 199 we get 201, etc.  </a:t>
            </a:r>
            <a:r>
              <a:rPr lang="en-CA" dirty="0" smtClean="0"/>
              <a:t/>
            </a:r>
            <a:br>
              <a:rPr lang="en-CA" dirty="0" smtClean="0"/>
            </a:br>
            <a:r>
              <a:rPr lang="en" dirty="0" smtClean="0"/>
              <a:t>This </a:t>
            </a:r>
            <a:r>
              <a:rPr lang="en-CA" dirty="0" smtClean="0"/>
              <a:t>gives us a</a:t>
            </a:r>
            <a:r>
              <a:rPr lang="en" dirty="0" smtClean="0"/>
              <a:t> pattern that </a:t>
            </a:r>
            <a:r>
              <a:rPr lang="en-CA" dirty="0" smtClean="0"/>
              <a:t>from</a:t>
            </a:r>
            <a:r>
              <a:rPr lang="en-CA" baseline="0" dirty="0" smtClean="0"/>
              <a:t> which we can create a simple algorithm: </a:t>
            </a:r>
            <a:r>
              <a:rPr lang="en" dirty="0" smtClean="0"/>
              <a:t> into a simple formula 201 x 100 (pairs)</a:t>
            </a:r>
            <a:r>
              <a:rPr lang="en-CA" dirty="0" smtClean="0"/>
              <a:t>.</a:t>
            </a:r>
            <a:endParaRPr lang="en" dirty="0" smtClean="0"/>
          </a:p>
          <a:p>
            <a:endParaRPr dirty="0" smtClean="0"/>
          </a:p>
          <a:p>
            <a:r>
              <a:rPr lang="en" dirty="0"/>
              <a:t>Solving this problem uses decomposition, logic and pattern recognition.  We’ve reduced a very long algorithm, into a much simpler efficient one through Computational Thinking. </a:t>
            </a:r>
          </a:p>
        </p:txBody>
      </p:sp>
      <p:sp>
        <p:nvSpPr>
          <p:cNvPr id="274" name="Shape 274"/>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35</a:t>
            </a:fld>
            <a:endParaRPr lang="en"/>
          </a:p>
        </p:txBody>
      </p:sp>
    </p:spTree>
    <p:extLst>
      <p:ext uri="{BB962C8B-B14F-4D97-AF65-F5344CB8AC3E}">
        <p14:creationId xmlns:p14="http://schemas.microsoft.com/office/powerpoint/2010/main" val="148751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 sz="1200" b="0" i="0" dirty="0">
                <a:latin typeface="Calibri"/>
                <a:cs typeface="Calibri"/>
              </a:rPr>
              <a:t>If we add 1 to 200 we get 201,  2 to 199 we get 201, etc.  </a:t>
            </a:r>
            <a:r>
              <a:rPr lang="en-CA" sz="1200" b="0" i="0" dirty="0" smtClean="0">
                <a:latin typeface="Calibri"/>
                <a:cs typeface="Calibri"/>
              </a:rPr>
              <a:t/>
            </a:r>
            <a:br>
              <a:rPr lang="en-CA" sz="1200" b="0" i="0" dirty="0" smtClean="0">
                <a:latin typeface="Calibri"/>
                <a:cs typeface="Calibri"/>
              </a:rPr>
            </a:br>
            <a:r>
              <a:rPr lang="en" sz="1200" b="0" i="0" dirty="0" smtClean="0">
                <a:latin typeface="Calibri"/>
                <a:cs typeface="Calibri"/>
              </a:rPr>
              <a:t>This </a:t>
            </a:r>
            <a:r>
              <a:rPr lang="en-CA" sz="1200" b="0" i="0" dirty="0" smtClean="0">
                <a:latin typeface="Calibri"/>
                <a:cs typeface="Calibri"/>
              </a:rPr>
              <a:t>gives us a</a:t>
            </a:r>
            <a:r>
              <a:rPr lang="en" sz="1200" b="0" i="0" dirty="0" smtClean="0">
                <a:latin typeface="Calibri"/>
                <a:cs typeface="Calibri"/>
              </a:rPr>
              <a:t> </a:t>
            </a:r>
            <a:r>
              <a:rPr lang="en" sz="1200" b="0" i="0" dirty="0">
                <a:latin typeface="Calibri"/>
                <a:cs typeface="Calibri"/>
              </a:rPr>
              <a:t>pattern that </a:t>
            </a:r>
            <a:r>
              <a:rPr lang="en-CA" sz="1200" b="0" i="0" dirty="0" smtClean="0">
                <a:latin typeface="Calibri"/>
                <a:cs typeface="Calibri"/>
              </a:rPr>
              <a:t>from</a:t>
            </a:r>
            <a:r>
              <a:rPr lang="en-CA" sz="1200" b="0" i="0" baseline="0" dirty="0" smtClean="0">
                <a:latin typeface="Calibri"/>
                <a:cs typeface="Calibri"/>
              </a:rPr>
              <a:t> which we can create a simple algorithm: </a:t>
            </a:r>
            <a:r>
              <a:rPr lang="en" sz="1200" b="0" i="0" dirty="0" smtClean="0">
                <a:latin typeface="Calibri"/>
                <a:cs typeface="Calibri"/>
              </a:rPr>
              <a:t> </a:t>
            </a:r>
            <a:r>
              <a:rPr lang="en" sz="1200" b="0" i="0" dirty="0">
                <a:latin typeface="Calibri"/>
                <a:cs typeface="Calibri"/>
              </a:rPr>
              <a:t>into a simple formula 201 x 100 (pairs</a:t>
            </a:r>
            <a:r>
              <a:rPr lang="en" sz="1200" b="0" i="0" dirty="0" smtClean="0">
                <a:latin typeface="Calibri"/>
                <a:cs typeface="Calibri"/>
              </a:rPr>
              <a:t>)</a:t>
            </a:r>
            <a:r>
              <a:rPr lang="en-CA" sz="1200" b="0" i="0" dirty="0" smtClean="0">
                <a:latin typeface="Calibri"/>
                <a:cs typeface="Calibri"/>
              </a:rPr>
              <a:t>.</a:t>
            </a:r>
            <a:endParaRPr lang="en" sz="1200" b="0" i="0" dirty="0">
              <a:latin typeface="Calibri"/>
              <a:cs typeface="Calibri"/>
            </a:endParaRPr>
          </a:p>
          <a:p>
            <a:endParaRPr sz="1200" b="0" i="0" dirty="0">
              <a:latin typeface="Calibri"/>
              <a:cs typeface="Calibri"/>
            </a:endParaRPr>
          </a:p>
          <a:p>
            <a:r>
              <a:rPr lang="en" sz="1200" b="0" i="0" dirty="0">
                <a:latin typeface="Calibri"/>
                <a:cs typeface="Calibri"/>
              </a:rPr>
              <a:t>Solving this problem uses decomposition, logic and pattern recognition.  </a:t>
            </a:r>
            <a:r>
              <a:rPr lang="en-CA" sz="1200" b="0" i="0" dirty="0" smtClean="0">
                <a:latin typeface="Calibri"/>
                <a:cs typeface="Calibri"/>
              </a:rPr>
              <a:t/>
            </a:r>
            <a:br>
              <a:rPr lang="en-CA" sz="1200" b="0" i="0" dirty="0" smtClean="0">
                <a:latin typeface="Calibri"/>
                <a:cs typeface="Calibri"/>
              </a:rPr>
            </a:br>
            <a:r>
              <a:rPr lang="en" sz="1200" b="0" i="0" dirty="0" smtClean="0">
                <a:latin typeface="Calibri"/>
                <a:cs typeface="Calibri"/>
              </a:rPr>
              <a:t>We’ve </a:t>
            </a:r>
            <a:r>
              <a:rPr lang="en-CA" sz="1200" b="0" i="0" dirty="0" smtClean="0">
                <a:latin typeface="Calibri"/>
                <a:cs typeface="Calibri"/>
              </a:rPr>
              <a:t>found an</a:t>
            </a:r>
            <a:r>
              <a:rPr lang="en-CA" sz="1200" b="0" i="0" baseline="0" dirty="0" smtClean="0">
                <a:latin typeface="Calibri"/>
                <a:cs typeface="Calibri"/>
              </a:rPr>
              <a:t> </a:t>
            </a:r>
            <a:r>
              <a:rPr lang="en" sz="1200" b="0" i="0" dirty="0" smtClean="0">
                <a:latin typeface="Calibri"/>
                <a:cs typeface="Calibri"/>
              </a:rPr>
              <a:t>efficient </a:t>
            </a:r>
            <a:r>
              <a:rPr lang="en-CA" sz="1200" b="0" i="0" dirty="0" smtClean="0">
                <a:latin typeface="Calibri"/>
                <a:cs typeface="Calibri"/>
              </a:rPr>
              <a:t>algorithm</a:t>
            </a:r>
            <a:r>
              <a:rPr lang="en-CA" sz="1200" b="0" i="0" baseline="0" dirty="0" smtClean="0">
                <a:latin typeface="Calibri"/>
                <a:cs typeface="Calibri"/>
              </a:rPr>
              <a:t> </a:t>
            </a:r>
            <a:r>
              <a:rPr lang="en" sz="1200" b="0" i="0" dirty="0" smtClean="0">
                <a:latin typeface="Calibri"/>
                <a:cs typeface="Calibri"/>
              </a:rPr>
              <a:t>through </a:t>
            </a:r>
            <a:r>
              <a:rPr lang="en" sz="1200" b="0" i="0" dirty="0">
                <a:latin typeface="Calibri"/>
                <a:cs typeface="Calibri"/>
              </a:rPr>
              <a:t>Computational Thinking. </a:t>
            </a:r>
            <a:r>
              <a:rPr lang="en-CA" sz="1200" b="0" i="0" dirty="0" smtClean="0">
                <a:latin typeface="Calibri"/>
                <a:cs typeface="Calibri"/>
              </a:rPr>
              <a:t/>
            </a:r>
            <a:br>
              <a:rPr lang="en-CA" sz="1200" b="0" i="0" dirty="0" smtClean="0">
                <a:latin typeface="Calibri"/>
                <a:cs typeface="Calibri"/>
              </a:rPr>
            </a:br>
            <a:r>
              <a:rPr lang="en-CA" sz="1200" b="0" i="0" dirty="0" smtClean="0">
                <a:latin typeface="Calibri"/>
                <a:cs typeface="Calibri"/>
              </a:rPr>
              <a:t/>
            </a:r>
            <a:br>
              <a:rPr lang="en-CA" sz="1200" b="0" i="0" dirty="0" smtClean="0">
                <a:latin typeface="Calibri"/>
                <a:cs typeface="Calibri"/>
              </a:rPr>
            </a:br>
            <a:r>
              <a:rPr lang="en-CA" sz="1200" b="0" i="0" baseline="0" dirty="0" smtClean="0">
                <a:latin typeface="Calibri"/>
                <a:cs typeface="Calibri"/>
              </a:rPr>
              <a:t>We have improved our skills in decomposition, logic and pattern recognition and learned a new algorithm to solve a similar problem the next time it is encountered</a:t>
            </a:r>
            <a:endParaRPr lang="en" sz="1200" b="0" i="0" dirty="0">
              <a:latin typeface="Calibri"/>
              <a:cs typeface="Calibri"/>
            </a:endParaRPr>
          </a:p>
        </p:txBody>
      </p:sp>
      <p:sp>
        <p:nvSpPr>
          <p:cNvPr id="274" name="Shape 274"/>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36</a:t>
            </a:fld>
            <a:endParaRPr lang="en"/>
          </a:p>
        </p:txBody>
      </p:sp>
    </p:spTree>
    <p:extLst>
      <p:ext uri="{BB962C8B-B14F-4D97-AF65-F5344CB8AC3E}">
        <p14:creationId xmlns:p14="http://schemas.microsoft.com/office/powerpoint/2010/main" val="352608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r>
              <a:rPr lang="en-CA" dirty="0"/>
              <a:t>Ask the question to the audience and ask people to raise their hands in they think “Yes”, “No”, “Not Sure”.</a:t>
            </a:r>
          </a:p>
          <a:p>
            <a:pPr>
              <a:buClr>
                <a:schemeClr val="dk1"/>
              </a:buClr>
              <a:buSzPct val="25000"/>
            </a:pPr>
            <a:r>
              <a:rPr lang="en-CA" dirty="0"/>
              <a:t>The answer is “No”. Computers do not have brains, they do what someone has told them to do: the instructions are the software running on the computer. If a computer “appears” to think, it is simply processing vast quantities of information very quickly.</a:t>
            </a:r>
          </a:p>
          <a:p>
            <a:pPr>
              <a:buClr>
                <a:schemeClr val="dk1"/>
              </a:buClr>
              <a:buSzPct val="25000"/>
            </a:pPr>
            <a:endParaRPr lang="en-CA" dirty="0"/>
          </a:p>
          <a:p>
            <a:pPr>
              <a:buClr>
                <a:schemeClr val="dk1"/>
              </a:buClr>
              <a:buSzPct val="25000"/>
            </a:pPr>
            <a:r>
              <a:rPr lang="en-CA" dirty="0"/>
              <a:t>So computational thinking does not mean thinking like a computer since computers don’t have brains.</a:t>
            </a:r>
          </a:p>
          <a:p>
            <a:pPr>
              <a:buClr>
                <a:schemeClr val="dk1"/>
              </a:buClr>
              <a:buSzPct val="25000"/>
            </a:pPr>
            <a:endParaRPr lang="en-CA" dirty="0"/>
          </a:p>
          <a:p>
            <a:pPr>
              <a:buClr>
                <a:schemeClr val="dk1"/>
              </a:buClr>
              <a:buSzPct val="25000"/>
            </a:pPr>
            <a:endParaRPr lang="en-CA" dirty="0"/>
          </a:p>
          <a:p>
            <a:pPr>
              <a:buClr>
                <a:schemeClr val="dk1"/>
              </a:buClr>
              <a:buSzPct val="25000"/>
            </a:pPr>
            <a:endParaRPr dirty="0"/>
          </a:p>
        </p:txBody>
      </p:sp>
      <p:sp>
        <p:nvSpPr>
          <p:cNvPr id="169" name="Shape 16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607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5</a:t>
            </a:fld>
            <a:endParaRPr lang="en-US" spc="-1" dirty="0">
              <a:uFill>
                <a:solidFill>
                  <a:srgbClr val="FFFFFF"/>
                </a:solidFill>
              </a:uFill>
              <a:latin typeface="Times New Roman"/>
            </a:endParaRPr>
          </a:p>
        </p:txBody>
      </p:sp>
    </p:spTree>
    <p:extLst>
      <p:ext uri="{BB962C8B-B14F-4D97-AF65-F5344CB8AC3E}">
        <p14:creationId xmlns:p14="http://schemas.microsoft.com/office/powerpoint/2010/main" val="583214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none" dirty="0" smtClean="0"/>
              <a:t>INSTRUCTOR</a:t>
            </a:r>
            <a:r>
              <a:rPr lang="en-US" u="none" baseline="0" dirty="0" smtClean="0"/>
              <a:t> SUMMARY ONLY (the concepts are explained on separate slides).</a:t>
            </a:r>
            <a:r>
              <a:rPr lang="en-US" u="sng" dirty="0" smtClean="0"/>
              <a:t/>
            </a:r>
            <a:br>
              <a:rPr lang="en-US" u="sng" dirty="0" smtClean="0"/>
            </a:br>
            <a:r>
              <a:rPr lang="en-US" u="sng" dirty="0" smtClean="0"/>
              <a:t/>
            </a:r>
            <a:br>
              <a:rPr lang="en-US" u="sng" dirty="0" smtClean="0"/>
            </a:b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endParaRPr lang="en-US" u="none" dirty="0" smtClean="0"/>
          </a:p>
          <a:p>
            <a:pPr>
              <a:buClr>
                <a:schemeClr val="accent3"/>
              </a:buClr>
              <a:buSzPct val="25000"/>
              <a:buFont typeface="Arial"/>
              <a:buChar cha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buFont typeface="Arial"/>
              <a:buChar char="•"/>
            </a:pPr>
            <a:r>
              <a:rPr lang="en-US" u="none" baseline="0" dirty="0" smtClean="0"/>
              <a:t>Abstraction: keeping essential characteristics/information (from the Latin “</a:t>
            </a:r>
            <a:r>
              <a:rPr lang="en-US" i="1" u="none" baseline="0" dirty="0" smtClean="0"/>
              <a:t>abs” </a:t>
            </a:r>
            <a:r>
              <a:rPr lang="en-US" u="none" baseline="0" dirty="0" smtClean="0"/>
              <a:t>- away from and “</a:t>
            </a:r>
            <a:r>
              <a:rPr lang="en-US" i="1" u="none" baseline="0" dirty="0" smtClean="0"/>
              <a:t>trahere</a:t>
            </a:r>
            <a:r>
              <a:rPr lang="en-US" u="none" baseline="0" dirty="0" smtClean="0"/>
              <a:t>” -draw)</a:t>
            </a:r>
          </a:p>
          <a:p>
            <a:pPr>
              <a:buClr>
                <a:schemeClr val="accent3"/>
              </a:buClr>
              <a:buSzPct val="25000"/>
              <a:buFont typeface="Arial"/>
              <a:buChar char="•"/>
            </a:pPr>
            <a:endParaRPr lang="en-US" u="none" baseline="0" dirty="0" smtClean="0"/>
          </a:p>
          <a:p>
            <a:pPr marL="0" marR="0" indent="0" algn="l" defTabSz="457200" rtl="0" eaLnBrk="1" fontAlgn="auto" latinLnBrk="0" hangingPunct="1">
              <a:lnSpc>
                <a:spcPct val="100000"/>
              </a:lnSpc>
              <a:spcBef>
                <a:spcPts val="0"/>
              </a:spcBef>
              <a:spcAft>
                <a:spcPts val="0"/>
              </a:spcAft>
              <a:buClr>
                <a:schemeClr val="accent3"/>
              </a:buClr>
              <a:buSzPct val="25000"/>
              <a:buFont typeface="Arial"/>
              <a:buNone/>
              <a:tabLst/>
              <a:defRPr/>
            </a:pPr>
            <a:r>
              <a:rPr lang="en-CA" i="1" dirty="0" smtClean="0"/>
              <a:t>C</a:t>
            </a:r>
            <a:r>
              <a:rPr lang="en" i="1" dirty="0" smtClean="0"/>
              <a:t>oncepts </a:t>
            </a:r>
            <a:r>
              <a:rPr lang="en-CA" i="1" dirty="0" smtClean="0"/>
              <a:t>are put </a:t>
            </a:r>
            <a:r>
              <a:rPr lang="en" i="1" dirty="0" smtClean="0"/>
              <a:t>into action through practices</a:t>
            </a:r>
            <a:r>
              <a:rPr lang="en-CA" i="1" dirty="0" smtClean="0"/>
              <a:t>.</a:t>
            </a:r>
            <a:r>
              <a:rPr lang="en" i="1" dirty="0" smtClean="0"/>
              <a:t> </a:t>
            </a:r>
            <a:r>
              <a:rPr lang="en-CA" i="1" dirty="0" smtClean="0"/>
              <a:t/>
            </a:r>
            <a:br>
              <a:rPr lang="en-CA" i="1" dirty="0" smtClean="0"/>
            </a:br>
            <a:r>
              <a:rPr lang="en-CA" i="1" dirty="0" smtClean="0"/>
              <a:t>This</a:t>
            </a:r>
            <a:r>
              <a:rPr lang="en" i="1" dirty="0" smtClean="0"/>
              <a:t> leads to insights and perspectives about technology that </a:t>
            </a:r>
            <a:r>
              <a:rPr lang="en-CA" i="1" dirty="0" smtClean="0"/>
              <a:t>we may</a:t>
            </a:r>
            <a:r>
              <a:rPr lang="en-CA" i="1" baseline="0" dirty="0" smtClean="0"/>
              <a:t> not have otherwise.</a:t>
            </a:r>
            <a:endParaRPr lang="en" i="1" dirty="0"/>
          </a:p>
        </p:txBody>
      </p:sp>
      <p:sp>
        <p:nvSpPr>
          <p:cNvPr id="312" name="Shape 31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6</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6991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220104" indent="-220104">
              <a:lnSpc>
                <a:spcPct val="115000"/>
              </a:lnSpc>
              <a:buSzPct val="25000"/>
            </a:pPr>
            <a:r>
              <a:rPr lang="en-CA" sz="1200" b="0" i="0" dirty="0">
                <a:solidFill>
                  <a:srgbClr val="000000"/>
                </a:solidFill>
                <a:latin typeface="Calibri"/>
                <a:ea typeface="Arial"/>
                <a:cs typeface="Calibri"/>
                <a:sym typeface="Arial"/>
              </a:rPr>
              <a:t>What are examples of every day algorithms?</a:t>
            </a:r>
          </a:p>
          <a:p>
            <a:pPr marL="220104" indent="-220104">
              <a:lnSpc>
                <a:spcPct val="115000"/>
              </a:lnSpc>
              <a:buSzPct val="25000"/>
            </a:pPr>
            <a:r>
              <a:rPr lang="en-CA" sz="1200" b="0" i="0" dirty="0">
                <a:solidFill>
                  <a:srgbClr val="000000"/>
                </a:solidFill>
                <a:latin typeface="Calibri"/>
                <a:ea typeface="Arial"/>
                <a:cs typeface="Calibri"/>
                <a:sym typeface="Arial"/>
              </a:rPr>
              <a:t>Following a recipe, brushing your teeth, getting dressed (yes you can put your socks on before your pants but underwear goes on before outerwear!), starting your car…</a:t>
            </a:r>
          </a:p>
          <a:p>
            <a:pPr marL="220104" indent="-220104">
              <a:buClr>
                <a:srgbClr val="000000"/>
              </a:buClr>
              <a:buSzPct val="100000"/>
            </a:pPr>
            <a:r>
              <a:rPr lang="en-CA" sz="1200" b="0" i="0" dirty="0">
                <a:solidFill>
                  <a:srgbClr val="000000"/>
                </a:solidFill>
                <a:latin typeface="Calibri"/>
                <a:ea typeface="Arial"/>
                <a:cs typeface="Calibri"/>
                <a:sym typeface="Arial"/>
              </a:rPr>
              <a:t>Other examples:</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Building with clear stages: snowman</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bedtime/sleep routine</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Planting</a:t>
            </a:r>
            <a:r>
              <a:rPr lang="en-CA" sz="1200" b="0" i="0" dirty="0">
                <a:solidFill>
                  <a:srgbClr val="000000"/>
                </a:solidFill>
                <a:latin typeface="Calibri"/>
                <a:ea typeface="Arial"/>
                <a:cs typeface="Calibri"/>
                <a:sym typeface="Arial"/>
              </a:rPr>
              <a:t> a seed</a:t>
            </a:r>
            <a:endParaRPr lang="en" sz="1200" b="0" i="0" dirty="0">
              <a:solidFill>
                <a:srgbClr val="000000"/>
              </a:solidFill>
              <a:latin typeface="Calibri"/>
              <a:ea typeface="Arial"/>
              <a:cs typeface="Calibri"/>
              <a:sym typeface="Arial"/>
            </a:endParaRPr>
          </a:p>
          <a:p>
            <a:pPr marL="220104" indent="-220104">
              <a:lnSpc>
                <a:spcPct val="115000"/>
              </a:lnSpc>
              <a:buSzPct val="25000"/>
            </a:pPr>
            <a:endParaRPr lang="en-CA" sz="1200" b="0" i="0" dirty="0">
              <a:solidFill>
                <a:srgbClr val="000000"/>
              </a:solidFill>
              <a:latin typeface="Calibri"/>
              <a:ea typeface="Arial"/>
              <a:cs typeface="Calibri"/>
              <a:sym typeface="Arial"/>
            </a:endParaRPr>
          </a:p>
          <a:p>
            <a:pPr marL="220104" indent="-220104">
              <a:lnSpc>
                <a:spcPct val="115000"/>
              </a:lnSpc>
              <a:buSzPct val="25000"/>
            </a:pPr>
            <a:r>
              <a:rPr lang="en-CA" sz="1200" b="0" i="0" dirty="0">
                <a:solidFill>
                  <a:srgbClr val="000000"/>
                </a:solidFill>
                <a:latin typeface="Calibri"/>
                <a:ea typeface="Arial"/>
                <a:cs typeface="Calibri"/>
                <a:sym typeface="Arial"/>
              </a:rPr>
              <a:t>In a classroom, the one algorithm everyone needs to know and follow: What to do when the fire alarm sounds.</a:t>
            </a:r>
            <a:endParaRPr lang="en" sz="1200" b="0" i="0" dirty="0">
              <a:solidFill>
                <a:srgbClr val="000000"/>
              </a:solidFill>
              <a:latin typeface="Calibri"/>
              <a:ea typeface="Arial"/>
              <a:cs typeface="Calibri"/>
              <a:sym typeface="Arial"/>
            </a:endParaRPr>
          </a:p>
          <a:p>
            <a:pPr marL="220104" indent="-220104">
              <a:lnSpc>
                <a:spcPct val="115000"/>
              </a:lnSpc>
              <a:buSzPct val="25000"/>
            </a:pPr>
            <a:r>
              <a:rPr lang="en" sz="1200" b="0" i="0" dirty="0">
                <a:solidFill>
                  <a:srgbClr val="000000"/>
                </a:solidFill>
                <a:latin typeface="Calibri"/>
                <a:ea typeface="Arial"/>
                <a:cs typeface="Calibri"/>
                <a:sym typeface="Arial"/>
              </a:rPr>
              <a:t>Let’s take a minute to make sure what everybody is operating from the same set of step-by-step instructions.  </a:t>
            </a:r>
          </a:p>
          <a:p>
            <a:pPr marL="220104" indent="-220104">
              <a:lnSpc>
                <a:spcPct val="115000"/>
              </a:lnSpc>
              <a:buSzPct val="25000"/>
            </a:pPr>
            <a:r>
              <a:rPr lang="en" sz="1200" b="0" i="0" dirty="0">
                <a:solidFill>
                  <a:srgbClr val="000000"/>
                </a:solidFill>
                <a:latin typeface="Calibri"/>
                <a:ea typeface="Arial"/>
                <a:cs typeface="Calibri"/>
                <a:sym typeface="Arial"/>
              </a:rPr>
              <a:t>What’s your fire drill</a:t>
            </a:r>
            <a:r>
              <a:rPr lang="en" sz="1200" b="0" i="0" dirty="0" smtClean="0">
                <a:solidFill>
                  <a:srgbClr val="000000"/>
                </a:solidFill>
                <a:latin typeface="Calibri"/>
                <a:ea typeface="Arial"/>
                <a:cs typeface="Calibri"/>
                <a:sym typeface="Arial"/>
              </a:rPr>
              <a:t>?</a:t>
            </a:r>
            <a:endParaRPr sz="1200" b="0" i="0" dirty="0" smtClean="0">
              <a:solidFill>
                <a:srgbClr val="000000"/>
              </a:solidFill>
              <a:latin typeface="Calibri"/>
              <a:ea typeface="Arial"/>
              <a:cs typeface="Calibri"/>
              <a:sym typeface="Arial"/>
            </a:endParaRPr>
          </a:p>
          <a:p>
            <a:pPr>
              <a:buSzPct val="25000"/>
            </a:pPr>
            <a:endParaRPr sz="1200" b="0" i="0" dirty="0">
              <a:latin typeface="Calibri"/>
              <a:cs typeface="Calibri"/>
            </a:endParaRPr>
          </a:p>
        </p:txBody>
      </p:sp>
      <p:sp>
        <p:nvSpPr>
          <p:cNvPr id="249" name="Shape 24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7</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216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rgbClr val="000000"/>
              </a:buClr>
              <a:buSzPct val="25000"/>
            </a:pPr>
            <a:r>
              <a:rPr lang="en-CA" sz="1200" b="0" i="0" dirty="0" smtClean="0">
                <a:solidFill>
                  <a:srgbClr val="000000"/>
                </a:solidFill>
                <a:latin typeface="Calibri"/>
                <a:ea typeface="Arial"/>
                <a:cs typeface="Calibri"/>
                <a:sym typeface="Arial"/>
              </a:rPr>
              <a:t>We</a:t>
            </a:r>
            <a:r>
              <a:rPr lang="en-CA" sz="1200" b="0" i="0" baseline="0" dirty="0" smtClean="0">
                <a:solidFill>
                  <a:srgbClr val="000000"/>
                </a:solidFill>
                <a:latin typeface="Calibri"/>
                <a:ea typeface="Arial"/>
                <a:cs typeface="Calibri"/>
                <a:sym typeface="Arial"/>
              </a:rPr>
              <a:t> all do this in our everyday lives, we are simply not conscious of it.</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Example: “Teach the class” that is a complex problem…</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Question: How do you break it down into smaller parts? </a:t>
            </a:r>
          </a:p>
          <a:p>
            <a:pPr>
              <a:buClr>
                <a:srgbClr val="000000"/>
              </a:buClr>
              <a:buSzPct val="25000"/>
            </a:pPr>
            <a:r>
              <a:rPr lang="en-CA" sz="1200" b="0" i="0" baseline="0" dirty="0" smtClean="0">
                <a:solidFill>
                  <a:srgbClr val="000000"/>
                </a:solidFill>
                <a:latin typeface="Calibri"/>
                <a:ea typeface="Arial"/>
                <a:cs typeface="Calibri"/>
                <a:sym typeface="Arial"/>
              </a:rPr>
              <a:t>Potential “simpler” parts…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Plan your day</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Get to school</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Go to your class at a specific time</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Prepare your class/material</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Take attendance </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Start the class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Is there a test today? Yes – give instructions.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Etc..</a:t>
            </a:r>
            <a:br>
              <a:rPr lang="en-CA" sz="1200" b="0" i="0" baseline="0" dirty="0" smtClean="0">
                <a:solidFill>
                  <a:srgbClr val="000000"/>
                </a:solidFill>
                <a:latin typeface="Calibri"/>
                <a:ea typeface="Arial"/>
                <a:cs typeface="Calibri"/>
                <a:sym typeface="Arial"/>
              </a:rPr>
            </a:br>
            <a:endParaRPr sz="1200" b="0" i="0" dirty="0">
              <a:solidFill>
                <a:srgbClr val="000000"/>
              </a:solidFill>
              <a:latin typeface="Calibri"/>
              <a:ea typeface="Arial"/>
              <a:cs typeface="Calibri"/>
              <a:sym typeface="Arial"/>
            </a:endParaRPr>
          </a:p>
          <a:p>
            <a:pPr>
              <a:buSzPct val="25000"/>
            </a:pPr>
            <a:r>
              <a:rPr lang="en-US" sz="1200" b="0" i="0" dirty="0">
                <a:solidFill>
                  <a:srgbClr val="000000"/>
                </a:solidFill>
                <a:latin typeface="Calibri"/>
                <a:ea typeface="Arial"/>
                <a:cs typeface="Calibri"/>
                <a:sym typeface="Arial"/>
              </a:rPr>
              <a:t>Being able to break a problem down into small parts is a very important skill. </a:t>
            </a:r>
          </a:p>
          <a:p>
            <a:pPr marL="220104" indent="-220104">
              <a:buSzPct val="25000"/>
            </a:pPr>
            <a:r>
              <a:rPr lang="en-US" sz="1200" b="0" i="0" dirty="0">
                <a:solidFill>
                  <a:srgbClr val="000000"/>
                </a:solidFill>
                <a:latin typeface="Calibri"/>
                <a:ea typeface="Arial"/>
                <a:cs typeface="Calibri"/>
                <a:sym typeface="Arial"/>
              </a:rPr>
              <a:t>Can you think of a time recently when you broke a problem down to make it easier?</a:t>
            </a:r>
            <a:r>
              <a:rPr lang="en-US" sz="1200" b="0" i="0" dirty="0" smtClean="0">
                <a:solidFill>
                  <a:srgbClr val="000000"/>
                </a:solidFill>
                <a:latin typeface="Calibri"/>
                <a:ea typeface="Arial"/>
                <a:cs typeface="Calibri"/>
                <a:sym typeface="Arial"/>
              </a:rPr>
              <a:t> </a:t>
            </a:r>
            <a:br>
              <a:rPr lang="en-US" sz="1200" b="0" i="0" dirty="0" smtClean="0">
                <a:solidFill>
                  <a:srgbClr val="000000"/>
                </a:solidFill>
                <a:latin typeface="Calibri"/>
                <a:ea typeface="Arial"/>
                <a:cs typeface="Calibri"/>
                <a:sym typeface="Arial"/>
              </a:rPr>
            </a:br>
            <a:endParaRPr lang="en-US" sz="1200" b="0" i="0" dirty="0" smtClean="0">
              <a:solidFill>
                <a:srgbClr val="000000"/>
              </a:solidFill>
              <a:latin typeface="Calibri"/>
              <a:ea typeface="Arial"/>
              <a:cs typeface="Calibri"/>
              <a:sym typeface="Arial"/>
            </a:endParaRPr>
          </a:p>
          <a:p>
            <a:pPr marL="220104" indent="-220104">
              <a:buSzPct val="25000"/>
              <a:buFont typeface="Arial"/>
              <a:buChar char="•"/>
            </a:pPr>
            <a:r>
              <a:rPr lang="en-US" sz="1200" b="0" i="0" dirty="0">
                <a:solidFill>
                  <a:srgbClr val="000000"/>
                </a:solidFill>
                <a:latin typeface="Calibri"/>
                <a:ea typeface="Arial"/>
                <a:cs typeface="Calibri"/>
                <a:sym typeface="Arial"/>
              </a:rPr>
              <a:t>Cleaning a room one section at a time, </a:t>
            </a:r>
          </a:p>
          <a:p>
            <a:pPr marL="220104" indent="-220104">
              <a:buSzPct val="25000"/>
              <a:buFont typeface="Arial"/>
              <a:buChar char="•"/>
            </a:pPr>
            <a:r>
              <a:rPr lang="en-US" sz="1200" b="0" i="0" dirty="0">
                <a:solidFill>
                  <a:srgbClr val="000000"/>
                </a:solidFill>
                <a:latin typeface="Calibri"/>
                <a:ea typeface="Arial"/>
                <a:cs typeface="Calibri"/>
                <a:sym typeface="Arial"/>
              </a:rPr>
              <a:t>Making a snowman: make the pieces first and put them together</a:t>
            </a:r>
          </a:p>
          <a:p>
            <a:pPr marL="220104" indent="-220104">
              <a:buSzPct val="25000"/>
              <a:buFont typeface="Arial"/>
              <a:buChar char="•"/>
            </a:pPr>
            <a:r>
              <a:rPr lang="en-US" sz="1200" b="0" i="0" dirty="0">
                <a:solidFill>
                  <a:srgbClr val="000000"/>
                </a:solidFill>
                <a:latin typeface="Calibri"/>
                <a:cs typeface="Calibri"/>
              </a:rPr>
              <a:t>puzzles: making the edges first</a:t>
            </a:r>
          </a:p>
          <a:p>
            <a:pPr marL="220104" indent="-220104">
              <a:buSzPct val="25000"/>
              <a:buFont typeface="Arial"/>
              <a:buChar char="•"/>
            </a:pPr>
            <a:r>
              <a:rPr lang="en-US" sz="1200" b="0" i="0" dirty="0">
                <a:solidFill>
                  <a:srgbClr val="000000"/>
                </a:solidFill>
                <a:latin typeface="Calibri"/>
                <a:ea typeface="Arial"/>
                <a:cs typeface="Calibri"/>
                <a:sym typeface="Arial"/>
              </a:rPr>
              <a:t>murals: each person does a little part</a:t>
            </a:r>
          </a:p>
          <a:p>
            <a:pPr>
              <a:buSzPct val="25000"/>
            </a:pPr>
            <a:endParaRPr sz="1200" b="0" i="0" dirty="0">
              <a:latin typeface="Calibri"/>
              <a:cs typeface="Calibri"/>
            </a:endParaRPr>
          </a:p>
          <a:p>
            <a:pPr>
              <a:buSzPct val="25000"/>
            </a:pPr>
            <a:endParaRPr sz="1200" b="0" i="0" dirty="0">
              <a:latin typeface="Calibri"/>
              <a:cs typeface="Calibri"/>
            </a:endParaRPr>
          </a:p>
        </p:txBody>
      </p:sp>
      <p:sp>
        <p:nvSpPr>
          <p:cNvPr id="258" name="Shape 25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8</a:t>
            </a:fld>
            <a:endParaRPr lang="e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801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9</a:t>
            </a:fld>
            <a:endParaRPr lang="en-US" spc="-1" dirty="0">
              <a:uFill>
                <a:solidFill>
                  <a:srgbClr val="FFFFFF"/>
                </a:solidFill>
              </a:uFill>
              <a:latin typeface="Times New Roman"/>
            </a:endParaRPr>
          </a:p>
        </p:txBody>
      </p:sp>
    </p:spTree>
    <p:extLst>
      <p:ext uri="{BB962C8B-B14F-4D97-AF65-F5344CB8AC3E}">
        <p14:creationId xmlns:p14="http://schemas.microsoft.com/office/powerpoint/2010/main" val="583214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65"/>
        <p:cNvGrpSpPr/>
        <p:nvPr/>
      </p:nvGrpSpPr>
      <p:grpSpPr>
        <a:xfrm>
          <a:off x="0" y="0"/>
          <a:ext cx="0" cy="0"/>
          <a:chOff x="0" y="0"/>
          <a:chExt cx="0" cy="0"/>
        </a:xfrm>
      </p:grpSpPr>
      <p:pic>
        <p:nvPicPr>
          <p:cNvPr id="66" name="Shape 6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67" name="Shape 67"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68" name="Shape 68"/>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69"/>
        <p:cNvGrpSpPr/>
        <p:nvPr/>
      </p:nvGrpSpPr>
      <p:grpSpPr>
        <a:xfrm>
          <a:off x="0" y="0"/>
          <a:ext cx="0" cy="0"/>
          <a:chOff x="0" y="0"/>
          <a:chExt cx="0" cy="0"/>
        </a:xfrm>
      </p:grpSpPr>
      <p:sp>
        <p:nvSpPr>
          <p:cNvPr id="70" name="Shape 7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1" name="Shape 71"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72" name="Shape 72"/>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74"/>
        <p:cNvGrpSpPr/>
        <p:nvPr/>
      </p:nvGrpSpPr>
      <p:grpSpPr>
        <a:xfrm>
          <a:off x="0" y="0"/>
          <a:ext cx="0" cy="0"/>
          <a:chOff x="0" y="0"/>
          <a:chExt cx="0" cy="0"/>
        </a:xfrm>
      </p:grpSpPr>
      <p:sp>
        <p:nvSpPr>
          <p:cNvPr id="75" name="Shape 7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8" name="Shape 78"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1" name="Shape 8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4" name="Shape 8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7" name="Shape 8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8"/>
        <p:cNvGrpSpPr/>
        <p:nvPr/>
      </p:nvGrpSpPr>
      <p:grpSpPr>
        <a:xfrm>
          <a:off x="0" y="0"/>
          <a:ext cx="0" cy="0"/>
          <a:chOff x="0" y="0"/>
          <a:chExt cx="0" cy="0"/>
        </a:xfrm>
      </p:grpSpPr>
      <p:sp>
        <p:nvSpPr>
          <p:cNvPr id="89" name="Shape 89"/>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0" name="Shape 9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1" name="Shape 9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3" name="Shape 93"/>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94" name="Shape 9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95"/>
        <p:cNvGrpSpPr/>
        <p:nvPr/>
      </p:nvGrpSpPr>
      <p:grpSpPr>
        <a:xfrm>
          <a:off x="0" y="0"/>
          <a:ext cx="0" cy="0"/>
          <a:chOff x="0" y="0"/>
          <a:chExt cx="0" cy="0"/>
        </a:xfrm>
      </p:grpSpPr>
      <p:sp>
        <p:nvSpPr>
          <p:cNvPr id="96" name="Shape 9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Shape 9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8" name="Shape 9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9" name="Shape 9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1" name="Shape 10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102" name="Shape 10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Vide">
    <p:spTree>
      <p:nvGrpSpPr>
        <p:cNvPr id="1" name="Shape 103"/>
        <p:cNvGrpSpPr/>
        <p:nvPr/>
      </p:nvGrpSpPr>
      <p:grpSpPr>
        <a:xfrm>
          <a:off x="0" y="0"/>
          <a:ext cx="0" cy="0"/>
          <a:chOff x="0" y="0"/>
          <a:chExt cx="0" cy="0"/>
        </a:xfrm>
      </p:grpSpPr>
      <p:sp>
        <p:nvSpPr>
          <p:cNvPr id="104" name="Shape 10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6" name="Shape 10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8" name="Shape 10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109" name="Shape 10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2" name="Shape 11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3" name="Shape 11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9"/>
        <p:cNvGrpSpPr/>
        <p:nvPr/>
      </p:nvGrpSpPr>
      <p:grpSpPr>
        <a:xfrm>
          <a:off x="0" y="0"/>
          <a:ext cx="0" cy="0"/>
          <a:chOff x="0" y="0"/>
          <a:chExt cx="0" cy="0"/>
        </a:xfrm>
      </p:grpSpPr>
      <p:sp>
        <p:nvSpPr>
          <p:cNvPr id="20" name="Shape 20"/>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 name="Shape 21"/>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 name="Shape 22"/>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 name="Shape 24"/>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5" name="Shape 25"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14"/>
        <p:cNvGrpSpPr/>
        <p:nvPr/>
      </p:nvGrpSpPr>
      <p:grpSpPr>
        <a:xfrm>
          <a:off x="0" y="0"/>
          <a:ext cx="0" cy="0"/>
          <a:chOff x="0" y="0"/>
          <a:chExt cx="0" cy="0"/>
        </a:xfrm>
      </p:grpSpPr>
      <p:sp>
        <p:nvSpPr>
          <p:cNvPr id="115" name="Shape 11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6" name="Shape 11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7" name="Shape 11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8"/>
        <p:cNvGrpSpPr/>
        <p:nvPr/>
      </p:nvGrpSpPr>
      <p:grpSpPr>
        <a:xfrm>
          <a:off x="0" y="0"/>
          <a:ext cx="0" cy="0"/>
          <a:chOff x="0" y="0"/>
          <a:chExt cx="0" cy="0"/>
        </a:xfrm>
      </p:grpSpPr>
      <p:sp>
        <p:nvSpPr>
          <p:cNvPr id="119" name="Shape 119"/>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1" name="Shape 12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2" name="Shape 122"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23"/>
        <p:cNvGrpSpPr/>
        <p:nvPr/>
      </p:nvGrpSpPr>
      <p:grpSpPr>
        <a:xfrm>
          <a:off x="0" y="0"/>
          <a:ext cx="0" cy="0"/>
          <a:chOff x="0" y="0"/>
          <a:chExt cx="0" cy="0"/>
        </a:xfrm>
      </p:grpSpPr>
      <p:sp>
        <p:nvSpPr>
          <p:cNvPr id="124" name="Shape 124"/>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5" name="Shape 12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7" name="Shape 127"/>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0" name="Shape 130"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1" name="Shape 131"/>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3" name="Shape 133"/>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34"/>
        <p:cNvGrpSpPr/>
        <p:nvPr/>
      </p:nvGrpSpPr>
      <p:grpSpPr>
        <a:xfrm>
          <a:off x="0" y="0"/>
          <a:ext cx="0" cy="0"/>
          <a:chOff x="0" y="0"/>
          <a:chExt cx="0" cy="0"/>
        </a:xfrm>
      </p:grpSpPr>
      <p:sp>
        <p:nvSpPr>
          <p:cNvPr id="135" name="Shape 13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6" name="Shape 136"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7" name="Shape 137"/>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8" name="Shape 138"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9" name="Shape 139"/>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40"/>
        <p:cNvGrpSpPr/>
        <p:nvPr/>
      </p:nvGrpSpPr>
      <p:grpSpPr>
        <a:xfrm>
          <a:off x="0" y="0"/>
          <a:ext cx="0" cy="0"/>
          <a:chOff x="0" y="0"/>
          <a:chExt cx="0" cy="0"/>
        </a:xfrm>
      </p:grpSpPr>
      <p:sp>
        <p:nvSpPr>
          <p:cNvPr id="141" name="Shape 14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2" name="Shape 14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3" name="Shape 14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4" name="Shape 14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45"/>
        <p:cNvGrpSpPr/>
        <p:nvPr/>
      </p:nvGrpSpPr>
      <p:grpSpPr>
        <a:xfrm>
          <a:off x="0" y="0"/>
          <a:ext cx="0" cy="0"/>
          <a:chOff x="0" y="0"/>
          <a:chExt cx="0" cy="0"/>
        </a:xfrm>
      </p:grpSpPr>
      <p:sp>
        <p:nvSpPr>
          <p:cNvPr id="146" name="Shape 1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7" name="Shape 14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8" name="Shape 14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9" name="Shape 14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3" name="Image 12" descr="kcj-ppt-slides-v3_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re 1"/>
          <p:cNvSpPr>
            <a:spLocks noGrp="1"/>
          </p:cNvSpPr>
          <p:nvPr>
            <p:ph type="ctrTitle"/>
          </p:nvPr>
        </p:nvSpPr>
        <p:spPr>
          <a:xfrm>
            <a:off x="423415" y="1483144"/>
            <a:ext cx="4230280" cy="1937357"/>
          </a:xfrm>
        </p:spPr>
        <p:txBody>
          <a:bodyPr/>
          <a:lstStyle>
            <a:lvl1pPr>
              <a:defRPr>
                <a:solidFill>
                  <a:schemeClr val="tx1"/>
                </a:solidFill>
              </a:defRPr>
            </a:lvl1pPr>
          </a:lstStyle>
          <a:p>
            <a:r>
              <a:rPr lang="fr-CA" dirty="0" smtClean="0"/>
              <a:t>Cliquez et modifiez le titre</a:t>
            </a:r>
            <a:endParaRPr lang="fr-FR" dirty="0"/>
          </a:p>
        </p:txBody>
      </p:sp>
      <p:pic>
        <p:nvPicPr>
          <p:cNvPr id="11" name="Image 10" descr="LogoKCJ_3lignes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487" y="3774040"/>
            <a:ext cx="2799632" cy="1244281"/>
          </a:xfrm>
          <a:prstGeom prst="rect">
            <a:avLst/>
          </a:prstGeom>
        </p:spPr>
      </p:pic>
      <p:pic>
        <p:nvPicPr>
          <p:cNvPr id="12" name="Image 11" descr="Untitled-1.png"/>
          <p:cNvPicPr>
            <a:picLocks noChangeAspect="1"/>
          </p:cNvPicPr>
          <p:nvPr userDrawn="1"/>
        </p:nvPicPr>
        <p:blipFill rotWithShape="1">
          <a:blip r:embed="rId4">
            <a:extLst>
              <a:ext uri="{28A0092B-C50C-407E-A947-70E740481C1C}">
                <a14:useLocalDpi xmlns:a14="http://schemas.microsoft.com/office/drawing/2010/main" val="0"/>
              </a:ext>
            </a:extLst>
          </a:blip>
          <a:srcRect t="26357" b="1"/>
          <a:stretch/>
        </p:blipFill>
        <p:spPr>
          <a:xfrm>
            <a:off x="1687196" y="1"/>
            <a:ext cx="5664158" cy="1957274"/>
          </a:xfrm>
          <a:prstGeom prst="rect">
            <a:avLst/>
          </a:prstGeom>
        </p:spPr>
      </p:pic>
    </p:spTree>
    <p:extLst>
      <p:ext uri="{BB962C8B-B14F-4D97-AF65-F5344CB8AC3E}">
        <p14:creationId xmlns:p14="http://schemas.microsoft.com/office/powerpoint/2010/main" val="1233970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pic>
        <p:nvPicPr>
          <p:cNvPr id="12" name="Image 11" descr="KCJ_PPTBandeSymboleGrisPa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0" name="Image 9" descr="LogoKCJ_3lignes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1500" y="3520167"/>
            <a:ext cx="3652500" cy="1623333"/>
          </a:xfrm>
          <a:prstGeom prst="rect">
            <a:avLst/>
          </a:prstGeom>
        </p:spPr>
      </p:pic>
    </p:spTree>
    <p:extLst>
      <p:ext uri="{BB962C8B-B14F-4D97-AF65-F5344CB8AC3E}">
        <p14:creationId xmlns:p14="http://schemas.microsoft.com/office/powerpoint/2010/main" val="3510301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descr="KCJ_PPTBandeSymboleBle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LogoKCJ_3lignes_Blanc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9000" y="3523500"/>
            <a:ext cx="3645000" cy="1620000"/>
          </a:xfrm>
          <a:prstGeom prst="rect">
            <a:avLst/>
          </a:prstGeom>
        </p:spPr>
      </p:pic>
    </p:spTree>
    <p:extLst>
      <p:ext uri="{BB962C8B-B14F-4D97-AF65-F5344CB8AC3E}">
        <p14:creationId xmlns:p14="http://schemas.microsoft.com/office/powerpoint/2010/main" val="364322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8" name="Shape 28"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29" name="Shape 29"/>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30" name="Shape 30"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descr="KCJ_PPTBandeSymboleOran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LogoKCJ_3lignes_Blanc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99000" y="3523500"/>
            <a:ext cx="3645000" cy="1620000"/>
          </a:xfrm>
          <a:prstGeom prst="rect">
            <a:avLst/>
          </a:prstGeom>
        </p:spPr>
      </p:pic>
    </p:spTree>
    <p:extLst>
      <p:ext uri="{BB962C8B-B14F-4D97-AF65-F5344CB8AC3E}">
        <p14:creationId xmlns:p14="http://schemas.microsoft.com/office/powerpoint/2010/main" val="2601750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descr="kcj-ppt-slides-v3_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Image 6" descr="Untitled-1.png"/>
          <p:cNvPicPr>
            <a:picLocks noChangeAspect="1"/>
          </p:cNvPicPr>
          <p:nvPr userDrawn="1"/>
        </p:nvPicPr>
        <p:blipFill rotWithShape="1">
          <a:blip r:embed="rId3">
            <a:extLst>
              <a:ext uri="{28A0092B-C50C-407E-A947-70E740481C1C}">
                <a14:useLocalDpi xmlns:a14="http://schemas.microsoft.com/office/drawing/2010/main" val="0"/>
              </a:ext>
            </a:extLst>
          </a:blip>
          <a:srcRect t="26357" b="1"/>
          <a:stretch/>
        </p:blipFill>
        <p:spPr>
          <a:xfrm>
            <a:off x="1687196" y="1"/>
            <a:ext cx="5664158" cy="1957274"/>
          </a:xfrm>
          <a:prstGeom prst="rect">
            <a:avLst/>
          </a:prstGeom>
        </p:spPr>
      </p:pic>
      <p:sp>
        <p:nvSpPr>
          <p:cNvPr id="10" name="Titre 1"/>
          <p:cNvSpPr>
            <a:spLocks noGrp="1"/>
          </p:cNvSpPr>
          <p:nvPr>
            <p:ph type="title"/>
          </p:nvPr>
        </p:nvSpPr>
        <p:spPr>
          <a:xfrm>
            <a:off x="1395915" y="2495899"/>
            <a:ext cx="6411150" cy="1948820"/>
          </a:xfrm>
        </p:spPr>
        <p:txBody>
          <a:bodyPr anchor="t">
            <a:normAutofit/>
          </a:bodyPr>
          <a:lstStyle>
            <a:lvl1pPr algn="ctr">
              <a:lnSpc>
                <a:spcPct val="200000"/>
              </a:lnSpc>
              <a:defRPr sz="3600" b="0" cap="none">
                <a:solidFill>
                  <a:schemeClr val="tx1"/>
                </a:solidFill>
              </a:defRPr>
            </a:lvl1pPr>
          </a:lstStyle>
          <a:p>
            <a:r>
              <a:rPr lang="fr-CA" dirty="0" smtClean="0"/>
              <a:t>Cliquez et modifiez le titre</a:t>
            </a:r>
            <a:endParaRPr lang="fr-FR" dirty="0"/>
          </a:p>
        </p:txBody>
      </p:sp>
    </p:spTree>
    <p:extLst>
      <p:ext uri="{BB962C8B-B14F-4D97-AF65-F5344CB8AC3E}">
        <p14:creationId xmlns:p14="http://schemas.microsoft.com/office/powerpoint/2010/main" val="3279622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5661" y="1028932"/>
            <a:ext cx="4769202" cy="3085635"/>
          </a:xfrm>
          <a:prstGeom prst="rect">
            <a:avLst/>
          </a:prstGeom>
        </p:spPr>
      </p:pic>
      <p:sp>
        <p:nvSpPr>
          <p:cNvPr id="8" name="Titre 1"/>
          <p:cNvSpPr>
            <a:spLocks noGrp="1"/>
          </p:cNvSpPr>
          <p:nvPr>
            <p:ph type="title"/>
          </p:nvPr>
        </p:nvSpPr>
        <p:spPr>
          <a:xfrm>
            <a:off x="1395915" y="1598321"/>
            <a:ext cx="6411150" cy="1948820"/>
          </a:xfrm>
        </p:spPr>
        <p:txBody>
          <a:bodyPr anchor="t">
            <a:normAutofit/>
          </a:bodyPr>
          <a:lstStyle>
            <a:lvl1pPr algn="ctr">
              <a:lnSpc>
                <a:spcPct val="200000"/>
              </a:lnSpc>
              <a:defRPr sz="3600" b="0" cap="none">
                <a:solidFill>
                  <a:schemeClr val="tx1"/>
                </a:solidFill>
              </a:defRPr>
            </a:lvl1pPr>
          </a:lstStyle>
          <a:p>
            <a:r>
              <a:rPr lang="fr-CA" dirty="0" smtClean="0"/>
              <a:t>Cliquez et modifiez le titre</a:t>
            </a:r>
            <a:endParaRPr lang="fr-FR" dirty="0"/>
          </a:p>
        </p:txBody>
      </p:sp>
    </p:spTree>
    <p:extLst>
      <p:ext uri="{BB962C8B-B14F-4D97-AF65-F5344CB8AC3E}">
        <p14:creationId xmlns:p14="http://schemas.microsoft.com/office/powerpoint/2010/main" val="49647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descr="(-)orange.png"/>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185661" y="1028932"/>
            <a:ext cx="4769202" cy="3085636"/>
          </a:xfrm>
          <a:prstGeom prst="rect">
            <a:avLst/>
          </a:prstGeom>
        </p:spPr>
      </p:pic>
      <p:sp>
        <p:nvSpPr>
          <p:cNvPr id="8" name="Titre 1"/>
          <p:cNvSpPr>
            <a:spLocks noGrp="1"/>
          </p:cNvSpPr>
          <p:nvPr>
            <p:ph type="title"/>
          </p:nvPr>
        </p:nvSpPr>
        <p:spPr>
          <a:xfrm>
            <a:off x="1395915" y="1606011"/>
            <a:ext cx="6411150" cy="1948820"/>
          </a:xfrm>
        </p:spPr>
        <p:txBody>
          <a:bodyPr anchor="t">
            <a:normAutofit/>
          </a:bodyPr>
          <a:lstStyle>
            <a:lvl1pPr algn="ctr">
              <a:lnSpc>
                <a:spcPct val="200000"/>
              </a:lnSpc>
              <a:defRPr sz="3600" b="0" cap="none">
                <a:solidFill>
                  <a:schemeClr val="tx2"/>
                </a:solidFill>
              </a:defRPr>
            </a:lvl1pPr>
          </a:lstStyle>
          <a:p>
            <a:r>
              <a:rPr lang="fr-CA" dirty="0" smtClean="0"/>
              <a:t>Cliquez et modifiez le titre</a:t>
            </a:r>
            <a:endParaRPr lang="fr-FR" dirty="0"/>
          </a:p>
        </p:txBody>
      </p:sp>
    </p:spTree>
    <p:extLst>
      <p:ext uri="{BB962C8B-B14F-4D97-AF65-F5344CB8AC3E}">
        <p14:creationId xmlns:p14="http://schemas.microsoft.com/office/powerpoint/2010/main" val="4118896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descr="KCJ_PPTBandeSymboleBle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3128" y="0"/>
            <a:ext cx="890588" cy="5143500"/>
          </a:xfrm>
          <a:prstGeom prst="rect">
            <a:avLst/>
          </a:prstGeom>
        </p:spPr>
      </p:pic>
      <p:sp>
        <p:nvSpPr>
          <p:cNvPr id="10"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sp>
        <p:nvSpPr>
          <p:cNvPr id="12" name="ZoneTexte 11"/>
          <p:cNvSpPr txBox="1"/>
          <p:nvPr userDrawn="1"/>
        </p:nvSpPr>
        <p:spPr>
          <a:xfrm>
            <a:off x="512046" y="3188760"/>
            <a:ext cx="5661981" cy="1377813"/>
          </a:xfrm>
          <a:prstGeom prst="rect">
            <a:avLst/>
          </a:prstGeom>
          <a:noFill/>
        </p:spPr>
        <p:txBody>
          <a:bodyPr wrap="square" rtlCol="0">
            <a:spAutoFit/>
          </a:bodyPr>
          <a:lstStyle/>
          <a:p>
            <a:pPr>
              <a:lnSpc>
                <a:spcPct val="120000"/>
              </a:lnSpc>
            </a:pPr>
            <a:r>
              <a:rPr lang="fr-FR" sz="1400" kern="1200" dirty="0" err="1" smtClean="0">
                <a:solidFill>
                  <a:schemeClr val="bg1"/>
                </a:solidFill>
                <a:latin typeface="+mn-lt"/>
                <a:ea typeface="+mn-ea"/>
                <a:cs typeface="+mn-cs"/>
              </a:rPr>
              <a:t>Lorem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ipsum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amet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consectetur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adipiscing</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elit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sed</a:t>
            </a:r>
            <a:r>
              <a:rPr lang="fr-FR" sz="1400" kern="1200" dirty="0" smtClean="0">
                <a:solidFill>
                  <a:schemeClr val="bg1"/>
                </a:solidFill>
                <a:latin typeface="+mn-lt"/>
                <a:ea typeface="+mn-ea"/>
                <a:cs typeface="+mn-cs"/>
              </a:rPr>
              <a:t> do </a:t>
            </a:r>
            <a:r>
              <a:rPr lang="fr-FR" sz="1400" kern="1200" dirty="0" err="1" smtClean="0">
                <a:solidFill>
                  <a:schemeClr val="bg1"/>
                </a:solidFill>
                <a:latin typeface="+mn-lt"/>
                <a:ea typeface="+mn-ea"/>
                <a:cs typeface="+mn-cs"/>
              </a:rPr>
              <a:t>eiusmod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tempor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incididunt</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labore</a:t>
            </a:r>
            <a:r>
              <a:rPr lang="fr-FR" sz="1400" kern="1200" dirty="0" smtClean="0">
                <a:solidFill>
                  <a:schemeClr val="bg1"/>
                </a:solidFill>
                <a:latin typeface="+mn-lt"/>
                <a:ea typeface="+mn-ea"/>
                <a:cs typeface="+mn-cs"/>
              </a:rPr>
              <a:t> et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magna </a:t>
            </a:r>
            <a:r>
              <a:rPr lang="fr-FR" sz="1400" kern="1200" dirty="0" err="1" smtClean="0">
                <a:solidFill>
                  <a:schemeClr val="bg1"/>
                </a:solidFill>
                <a:latin typeface="+mn-lt"/>
                <a:ea typeface="+mn-ea"/>
                <a:cs typeface="+mn-cs"/>
              </a:rPr>
              <a:t>aliqua</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enim</a:t>
            </a:r>
            <a:r>
              <a:rPr lang="fr-FR" sz="1400" kern="1200" dirty="0" smtClean="0">
                <a:solidFill>
                  <a:schemeClr val="bg1"/>
                </a:solidFill>
                <a:latin typeface="+mn-lt"/>
                <a:ea typeface="+mn-ea"/>
                <a:cs typeface="+mn-cs"/>
              </a:rPr>
              <a:t> ad </a:t>
            </a:r>
            <a:r>
              <a:rPr lang="fr-FR" sz="1400" kern="1200" dirty="0" err="1" smtClean="0">
                <a:solidFill>
                  <a:schemeClr val="bg1"/>
                </a:solidFill>
                <a:latin typeface="+mn-lt"/>
                <a:ea typeface="+mn-ea"/>
                <a:cs typeface="+mn-cs"/>
              </a:rPr>
              <a:t>minim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veniam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quis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nostrud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exercitation</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ullamco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laboris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nisi</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aliquip</a:t>
            </a:r>
            <a:r>
              <a:rPr lang="fr-FR" sz="1400" kern="1200" dirty="0" smtClean="0">
                <a:solidFill>
                  <a:schemeClr val="bg1"/>
                </a:solidFill>
                <a:latin typeface="+mn-lt"/>
                <a:ea typeface="+mn-ea"/>
                <a:cs typeface="+mn-cs"/>
              </a:rPr>
              <a:t> ex </a:t>
            </a:r>
            <a:r>
              <a:rPr lang="fr-FR" sz="1400" kern="1200" dirty="0" err="1" smtClean="0">
                <a:solidFill>
                  <a:schemeClr val="bg1"/>
                </a:solidFill>
                <a:latin typeface="+mn-lt"/>
                <a:ea typeface="+mn-ea"/>
                <a:cs typeface="+mn-cs"/>
              </a:rPr>
              <a:t>ea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commodo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consequat</a:t>
            </a:r>
            <a:r>
              <a:rPr lang="fr-FR" sz="1400" kern="1200" dirty="0" smtClean="0">
                <a:solidFill>
                  <a:schemeClr val="bg1"/>
                </a:solidFill>
                <a:latin typeface="+mn-lt"/>
                <a:ea typeface="+mn-ea"/>
                <a:cs typeface="+mn-cs"/>
              </a:rPr>
              <a:t>. Duis </a:t>
            </a:r>
            <a:r>
              <a:rPr lang="fr-FR" sz="1400" kern="1200" dirty="0" err="1" smtClean="0">
                <a:solidFill>
                  <a:schemeClr val="bg1"/>
                </a:solidFill>
                <a:latin typeface="+mn-lt"/>
                <a:ea typeface="+mn-ea"/>
                <a:cs typeface="+mn-cs"/>
              </a:rPr>
              <a:t>aute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irure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reprehenderit</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voluptate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velit</a:t>
            </a:r>
            <a:r>
              <a:rPr lang="fr-FR" sz="1400" kern="1200" dirty="0" smtClean="0">
                <a:solidFill>
                  <a:schemeClr val="bg1"/>
                </a:solidFill>
                <a:latin typeface="+mn-lt"/>
                <a:ea typeface="+mn-ea"/>
                <a:cs typeface="+mn-cs"/>
              </a:rPr>
              <a:t> esse </a:t>
            </a:r>
            <a:r>
              <a:rPr lang="fr-FR" sz="1400" kern="1200" dirty="0" err="1" smtClean="0">
                <a:solidFill>
                  <a:schemeClr val="bg1"/>
                </a:solidFill>
                <a:latin typeface="+mn-lt"/>
                <a:ea typeface="+mn-ea"/>
                <a:cs typeface="+mn-cs"/>
              </a:rPr>
              <a:t>cillum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eu </a:t>
            </a:r>
            <a:r>
              <a:rPr lang="fr-FR" sz="1400" kern="1200" dirty="0" err="1" smtClean="0">
                <a:solidFill>
                  <a:schemeClr val="bg1"/>
                </a:solidFill>
                <a:latin typeface="+mn-lt"/>
                <a:ea typeface="+mn-ea"/>
                <a:cs typeface="+mn-cs"/>
              </a:rPr>
              <a:t>fugiat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nulla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pariatur</a:t>
            </a:r>
            <a:r>
              <a:rPr lang="fr-FR" sz="1400" kern="1200" dirty="0" smtClean="0">
                <a:solidFill>
                  <a:schemeClr val="bg1"/>
                </a:solidFill>
                <a:latin typeface="+mn-lt"/>
                <a:ea typeface="+mn-ea"/>
                <a:cs typeface="+mn-cs"/>
              </a:rPr>
              <a:t>.</a:t>
            </a:r>
            <a:endParaRPr lang="fr-FR" sz="1400" dirty="0">
              <a:solidFill>
                <a:schemeClr val="bg1"/>
              </a:solidFill>
            </a:endParaRPr>
          </a:p>
        </p:txBody>
      </p:sp>
    </p:spTree>
    <p:extLst>
      <p:ext uri="{BB962C8B-B14F-4D97-AF65-F5344CB8AC3E}">
        <p14:creationId xmlns:p14="http://schemas.microsoft.com/office/powerpoint/2010/main" val="1841949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sp>
        <p:nvSpPr>
          <p:cNvPr id="11" name="ZoneTexte 10"/>
          <p:cNvSpPr txBox="1"/>
          <p:nvPr userDrawn="1"/>
        </p:nvSpPr>
        <p:spPr>
          <a:xfrm>
            <a:off x="512046" y="3188760"/>
            <a:ext cx="5661981" cy="1377813"/>
          </a:xfrm>
          <a:prstGeom prst="rect">
            <a:avLst/>
          </a:prstGeom>
          <a:noFill/>
        </p:spPr>
        <p:txBody>
          <a:bodyPr wrap="square" rtlCol="0">
            <a:spAutoFit/>
          </a:bodyPr>
          <a:lstStyle/>
          <a:p>
            <a:pPr>
              <a:lnSpc>
                <a:spcPct val="120000"/>
              </a:lnSpc>
            </a:pPr>
            <a:r>
              <a:rPr lang="fr-FR" sz="1400" kern="1200" dirty="0" err="1" smtClean="0">
                <a:solidFill>
                  <a:schemeClr val="bg1"/>
                </a:solidFill>
                <a:latin typeface="+mn-lt"/>
                <a:ea typeface="+mn-ea"/>
                <a:cs typeface="+mn-cs"/>
              </a:rPr>
              <a:t>Lorem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ipsum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amet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consectetur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adipiscing</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elit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sed</a:t>
            </a:r>
            <a:r>
              <a:rPr lang="fr-FR" sz="1400" kern="1200" dirty="0" smtClean="0">
                <a:solidFill>
                  <a:schemeClr val="bg1"/>
                </a:solidFill>
                <a:latin typeface="+mn-lt"/>
                <a:ea typeface="+mn-ea"/>
                <a:cs typeface="+mn-cs"/>
              </a:rPr>
              <a:t> do </a:t>
            </a:r>
            <a:r>
              <a:rPr lang="fr-FR" sz="1400" kern="1200" dirty="0" err="1" smtClean="0">
                <a:solidFill>
                  <a:schemeClr val="bg1"/>
                </a:solidFill>
                <a:latin typeface="+mn-lt"/>
                <a:ea typeface="+mn-ea"/>
                <a:cs typeface="+mn-cs"/>
              </a:rPr>
              <a:t>eiusmod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tempor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incididunt</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labore</a:t>
            </a:r>
            <a:r>
              <a:rPr lang="fr-FR" sz="1400" kern="1200" dirty="0" smtClean="0">
                <a:solidFill>
                  <a:schemeClr val="bg1"/>
                </a:solidFill>
                <a:latin typeface="+mn-lt"/>
                <a:ea typeface="+mn-ea"/>
                <a:cs typeface="+mn-cs"/>
              </a:rPr>
              <a:t> et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magna </a:t>
            </a:r>
            <a:r>
              <a:rPr lang="fr-FR" sz="1400" kern="1200" dirty="0" err="1" smtClean="0">
                <a:solidFill>
                  <a:schemeClr val="bg1"/>
                </a:solidFill>
                <a:latin typeface="+mn-lt"/>
                <a:ea typeface="+mn-ea"/>
                <a:cs typeface="+mn-cs"/>
              </a:rPr>
              <a:t>aliqua</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enim</a:t>
            </a:r>
            <a:r>
              <a:rPr lang="fr-FR" sz="1400" kern="1200" dirty="0" smtClean="0">
                <a:solidFill>
                  <a:schemeClr val="bg1"/>
                </a:solidFill>
                <a:latin typeface="+mn-lt"/>
                <a:ea typeface="+mn-ea"/>
                <a:cs typeface="+mn-cs"/>
              </a:rPr>
              <a:t> ad </a:t>
            </a:r>
            <a:r>
              <a:rPr lang="fr-FR" sz="1400" kern="1200" dirty="0" err="1" smtClean="0">
                <a:solidFill>
                  <a:schemeClr val="bg1"/>
                </a:solidFill>
                <a:latin typeface="+mn-lt"/>
                <a:ea typeface="+mn-ea"/>
                <a:cs typeface="+mn-cs"/>
              </a:rPr>
              <a:t>minim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veniam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quis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nostrud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exercitation</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ullamco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laboris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nisi</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aliquip</a:t>
            </a:r>
            <a:r>
              <a:rPr lang="fr-FR" sz="1400" kern="1200" dirty="0" smtClean="0">
                <a:solidFill>
                  <a:schemeClr val="bg1"/>
                </a:solidFill>
                <a:latin typeface="+mn-lt"/>
                <a:ea typeface="+mn-ea"/>
                <a:cs typeface="+mn-cs"/>
              </a:rPr>
              <a:t> ex </a:t>
            </a:r>
            <a:r>
              <a:rPr lang="fr-FR" sz="1400" kern="1200" dirty="0" err="1" smtClean="0">
                <a:solidFill>
                  <a:schemeClr val="bg1"/>
                </a:solidFill>
                <a:latin typeface="+mn-lt"/>
                <a:ea typeface="+mn-ea"/>
                <a:cs typeface="+mn-cs"/>
              </a:rPr>
              <a:t>ea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commodo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consequat</a:t>
            </a:r>
            <a:r>
              <a:rPr lang="fr-FR" sz="1400" kern="1200" dirty="0" smtClean="0">
                <a:solidFill>
                  <a:schemeClr val="bg1"/>
                </a:solidFill>
                <a:latin typeface="+mn-lt"/>
                <a:ea typeface="+mn-ea"/>
                <a:cs typeface="+mn-cs"/>
              </a:rPr>
              <a:t>. Duis </a:t>
            </a:r>
            <a:r>
              <a:rPr lang="fr-FR" sz="1400" kern="1200" dirty="0" err="1" smtClean="0">
                <a:solidFill>
                  <a:schemeClr val="bg1"/>
                </a:solidFill>
                <a:latin typeface="+mn-lt"/>
                <a:ea typeface="+mn-ea"/>
                <a:cs typeface="+mn-cs"/>
              </a:rPr>
              <a:t>aute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irure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reprehenderit</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voluptate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velit</a:t>
            </a:r>
            <a:r>
              <a:rPr lang="fr-FR" sz="1400" kern="1200" dirty="0" smtClean="0">
                <a:solidFill>
                  <a:schemeClr val="bg1"/>
                </a:solidFill>
                <a:latin typeface="+mn-lt"/>
                <a:ea typeface="+mn-ea"/>
                <a:cs typeface="+mn-cs"/>
              </a:rPr>
              <a:t> esse </a:t>
            </a:r>
            <a:r>
              <a:rPr lang="fr-FR" sz="1400" kern="1200" dirty="0" err="1" smtClean="0">
                <a:solidFill>
                  <a:schemeClr val="bg1"/>
                </a:solidFill>
                <a:latin typeface="+mn-lt"/>
                <a:ea typeface="+mn-ea"/>
                <a:cs typeface="+mn-cs"/>
              </a:rPr>
              <a:t>cillum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eu </a:t>
            </a:r>
            <a:r>
              <a:rPr lang="fr-FR" sz="1400" kern="1200" dirty="0" err="1" smtClean="0">
                <a:solidFill>
                  <a:schemeClr val="bg1"/>
                </a:solidFill>
                <a:latin typeface="+mn-lt"/>
                <a:ea typeface="+mn-ea"/>
                <a:cs typeface="+mn-cs"/>
              </a:rPr>
              <a:t>fugiat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nulla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pariatur</a:t>
            </a:r>
            <a:r>
              <a:rPr lang="fr-FR" sz="1400" kern="1200" dirty="0" smtClean="0">
                <a:solidFill>
                  <a:schemeClr val="bg1"/>
                </a:solidFill>
                <a:latin typeface="+mn-lt"/>
                <a:ea typeface="+mn-ea"/>
                <a:cs typeface="+mn-cs"/>
              </a:rPr>
              <a:t>.</a:t>
            </a:r>
            <a:endParaRPr lang="fr-FR" sz="1400" dirty="0">
              <a:solidFill>
                <a:schemeClr val="bg1"/>
              </a:solidFill>
            </a:endParaRPr>
          </a:p>
        </p:txBody>
      </p:sp>
      <p:pic>
        <p:nvPicPr>
          <p:cNvPr id="13" name="Image 12" descr="KCJ_PPTBandeSymboleOran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p14="http://schemas.microsoft.com/office/powerpoint/2010/main" val="573693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KCJ_PPTBandeSymboleGrisPa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p14="http://schemas.microsoft.com/office/powerpoint/2010/main" val="721910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512046" y="609694"/>
            <a:ext cx="7792004" cy="1559408"/>
          </a:xfrm>
        </p:spPr>
        <p:txBody>
          <a:bodyPr anchor="t">
            <a:normAutofit/>
          </a:bodyPr>
          <a:lstStyle>
            <a:lvl1pPr algn="l">
              <a:lnSpc>
                <a:spcPct val="12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pic>
        <p:nvPicPr>
          <p:cNvPr id="10" name="Image 9" descr="KCJ_PPTBandeSymboleGrisPa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p14="http://schemas.microsoft.com/office/powerpoint/2010/main" val="1729037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0" name="Image 9" descr="KCJ_PPTBandeSymboleGrisPa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p14="http://schemas.microsoft.com/office/powerpoint/2010/main" val="33026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512046" y="609694"/>
            <a:ext cx="7792004" cy="1559408"/>
          </a:xfrm>
        </p:spPr>
        <p:txBody>
          <a:bodyPr anchor="t">
            <a:normAutofit/>
          </a:bodyPr>
          <a:lstStyle>
            <a:lvl1pPr algn="l">
              <a:lnSpc>
                <a:spcPct val="12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pic>
        <p:nvPicPr>
          <p:cNvPr id="8" name="Image 7" descr="KCJ_PPTBandeSymboleGrisPa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p14="http://schemas.microsoft.com/office/powerpoint/2010/main" val="166204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4"/>
        <p:cNvGrpSpPr/>
        <p:nvPr/>
      </p:nvGrpSpPr>
      <p:grpSpPr>
        <a:xfrm>
          <a:off x="0" y="0"/>
          <a:ext cx="0" cy="0"/>
          <a:chOff x="0" y="0"/>
          <a:chExt cx="0" cy="0"/>
        </a:xfrm>
      </p:grpSpPr>
      <p:sp>
        <p:nvSpPr>
          <p:cNvPr id="35" name="Shape 3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6" name="Shape 36"/>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37" name="Shape 37"/>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0" y="0"/>
            <a:ext cx="2761361"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590800" y="205979"/>
            <a:ext cx="6096000" cy="857250"/>
          </a:xfrm>
        </p:spPr>
        <p:txBody>
          <a:bodyPr/>
          <a:lstStyle>
            <a:lvl1pPr>
              <a:defRPr>
                <a:solidFill>
                  <a:schemeClr val="tx1"/>
                </a:solidFill>
              </a:defRPr>
            </a:lvl1pPr>
          </a:lstStyle>
          <a:p>
            <a:r>
              <a:rPr lang="fr-CA" dirty="0" smtClean="0"/>
              <a:t>Cliquez et modifiez le titre</a:t>
            </a:r>
            <a:endParaRPr lang="fr-FR" dirty="0"/>
          </a:p>
        </p:txBody>
      </p:sp>
      <p:sp>
        <p:nvSpPr>
          <p:cNvPr id="3" name="Espace réservé du contenu 2"/>
          <p:cNvSpPr>
            <a:spLocks noGrp="1"/>
          </p:cNvSpPr>
          <p:nvPr>
            <p:ph idx="1"/>
          </p:nvPr>
        </p:nvSpPr>
        <p:spPr>
          <a:xfrm>
            <a:off x="3124200" y="1722117"/>
            <a:ext cx="5562600" cy="28725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1"/>
            </a:solidFill>
            <a:round/>
          </a:ln>
          <a:effectLst/>
        </p:spPr>
        <p:style>
          <a:lnRef idx="2">
            <a:schemeClr val="accent1"/>
          </a:lnRef>
          <a:fillRef idx="0">
            <a:schemeClr val="accent1"/>
          </a:fillRef>
          <a:effectRef idx="1">
            <a:schemeClr val="accent1"/>
          </a:effectRef>
          <a:fontRef idx="minor">
            <a:schemeClr val="tx1"/>
          </a:fontRef>
        </p:style>
      </p:cxnSp>
      <p:pic>
        <p:nvPicPr>
          <p:cNvPr id="11" name="Image 10" descr="LogoKCJ_3lignes_RGB.png"/>
          <p:cNvPicPr>
            <a:picLocks noChangeAspect="1"/>
          </p:cNvPicPr>
          <p:nvPr userDrawn="1"/>
        </p:nvPicPr>
        <p:blipFill rotWithShape="1">
          <a:blip r:embed="rId2">
            <a:extLst>
              <a:ext uri="{28A0092B-C50C-407E-A947-70E740481C1C}">
                <a14:useLocalDpi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p14="http://schemas.microsoft.com/office/powerpoint/2010/main" val="4269869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6" name="Rectangle 5"/>
          <p:cNvSpPr/>
          <p:nvPr userDrawn="1"/>
        </p:nvSpPr>
        <p:spPr>
          <a:xfrm>
            <a:off x="0" y="0"/>
            <a:ext cx="2761361"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re 1"/>
          <p:cNvSpPr>
            <a:spLocks noGrp="1"/>
          </p:cNvSpPr>
          <p:nvPr>
            <p:ph type="title"/>
          </p:nvPr>
        </p:nvSpPr>
        <p:spPr>
          <a:xfrm>
            <a:off x="2590800" y="205979"/>
            <a:ext cx="6096000" cy="857250"/>
          </a:xfrm>
        </p:spPr>
        <p:txBody>
          <a:bodyPr/>
          <a:lstStyle>
            <a:lvl1pPr>
              <a:defRPr>
                <a:solidFill>
                  <a:schemeClr val="tx2"/>
                </a:solidFill>
              </a:defRPr>
            </a:lvl1pPr>
          </a:lstStyle>
          <a:p>
            <a:r>
              <a:rPr lang="fr-CA" dirty="0" smtClean="0"/>
              <a:t>Cliquez et modifiez le titre</a:t>
            </a:r>
            <a:endParaRPr lang="fr-FR" dirty="0"/>
          </a:p>
        </p:txBody>
      </p:sp>
      <p:sp>
        <p:nvSpPr>
          <p:cNvPr id="9" name="Espace réservé du contenu 2"/>
          <p:cNvSpPr>
            <a:spLocks noGrp="1"/>
          </p:cNvSpPr>
          <p:nvPr>
            <p:ph idx="1"/>
          </p:nvPr>
        </p:nvSpPr>
        <p:spPr>
          <a:xfrm>
            <a:off x="3124200" y="1722117"/>
            <a:ext cx="5562600" cy="28725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pic>
        <p:nvPicPr>
          <p:cNvPr id="11" name="Image 10" descr="LogoKCJ_3lignes_RGB.png"/>
          <p:cNvPicPr>
            <a:picLocks noChangeAspect="1"/>
          </p:cNvPicPr>
          <p:nvPr userDrawn="1"/>
        </p:nvPicPr>
        <p:blipFill rotWithShape="1">
          <a:blip r:embed="rId2">
            <a:extLst>
              <a:ext uri="{28A0092B-C50C-407E-A947-70E740481C1C}">
                <a14:useLocalDpi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p14="http://schemas.microsoft.com/office/powerpoint/2010/main" val="214564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1" name="Espace réservé pour une image  2"/>
          <p:cNvSpPr>
            <a:spLocks noGrp="1"/>
          </p:cNvSpPr>
          <p:nvPr>
            <p:ph type="pic" idx="13"/>
          </p:nvPr>
        </p:nvSpPr>
        <p:spPr>
          <a:xfrm>
            <a:off x="0" y="0"/>
            <a:ext cx="276136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9" name="Rectangle 8"/>
          <p:cNvSpPr/>
          <p:nvPr userDrawn="1"/>
        </p:nvSpPr>
        <p:spPr>
          <a:xfrm flipV="1">
            <a:off x="2280287" y="205979"/>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590800" y="205979"/>
            <a:ext cx="6096000" cy="857250"/>
          </a:xfrm>
          <a:ln>
            <a:noFill/>
          </a:ln>
        </p:spPr>
        <p:txBody>
          <a:bodyPr/>
          <a:lstStyle>
            <a:lvl1pPr>
              <a:defRPr>
                <a:solidFill>
                  <a:schemeClr val="tx1"/>
                </a:solidFill>
              </a:defRPr>
            </a:lvl1pPr>
          </a:lstStyle>
          <a:p>
            <a:r>
              <a:rPr lang="fr-CA" dirty="0" smtClean="0"/>
              <a:t>Cliquez et modifiez le titre</a:t>
            </a:r>
            <a:endParaRPr lang="fr-FR" dirty="0"/>
          </a:p>
        </p:txBody>
      </p:sp>
      <p:sp>
        <p:nvSpPr>
          <p:cNvPr id="3" name="Espace réservé du contenu 2"/>
          <p:cNvSpPr>
            <a:spLocks noGrp="1"/>
          </p:cNvSpPr>
          <p:nvPr>
            <p:ph idx="1"/>
          </p:nvPr>
        </p:nvSpPr>
        <p:spPr>
          <a:xfrm>
            <a:off x="3124200" y="1722117"/>
            <a:ext cx="5562600" cy="28725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1"/>
            </a:solidFill>
            <a:round/>
          </a:ln>
          <a:effectLst/>
        </p:spPr>
        <p:style>
          <a:lnRef idx="2">
            <a:schemeClr val="accent1"/>
          </a:lnRef>
          <a:fillRef idx="0">
            <a:schemeClr val="accent1"/>
          </a:fillRef>
          <a:effectRef idx="1">
            <a:schemeClr val="accent1"/>
          </a:effectRef>
          <a:fontRef idx="minor">
            <a:schemeClr val="tx1"/>
          </a:fontRef>
        </p:style>
      </p:cxnSp>
      <p:pic>
        <p:nvPicPr>
          <p:cNvPr id="12" name="Image 11" descr="LogoKCJ_3lignes_RGB.png"/>
          <p:cNvPicPr>
            <a:picLocks noChangeAspect="1"/>
          </p:cNvPicPr>
          <p:nvPr userDrawn="1"/>
        </p:nvPicPr>
        <p:blipFill rotWithShape="1">
          <a:blip r:embed="rId2">
            <a:extLst>
              <a:ext uri="{28A0092B-C50C-407E-A947-70E740481C1C}">
                <a14:useLocalDpi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p14="http://schemas.microsoft.com/office/powerpoint/2010/main" val="745463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5" name="Espace réservé pour une image  2"/>
          <p:cNvSpPr>
            <a:spLocks noGrp="1"/>
          </p:cNvSpPr>
          <p:nvPr>
            <p:ph type="pic" idx="13"/>
          </p:nvPr>
        </p:nvSpPr>
        <p:spPr>
          <a:xfrm>
            <a:off x="0" y="0"/>
            <a:ext cx="2761361" cy="5143500"/>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itre 1"/>
          <p:cNvSpPr>
            <a:spLocks noGrp="1"/>
          </p:cNvSpPr>
          <p:nvPr>
            <p:ph type="title"/>
          </p:nvPr>
        </p:nvSpPr>
        <p:spPr>
          <a:xfrm>
            <a:off x="2590800" y="205979"/>
            <a:ext cx="6096000" cy="857250"/>
          </a:xfrm>
        </p:spPr>
        <p:txBody>
          <a:bodyPr/>
          <a:lstStyle>
            <a:lvl1pPr>
              <a:defRPr>
                <a:solidFill>
                  <a:schemeClr val="tx2"/>
                </a:solidFill>
              </a:defRPr>
            </a:lvl1pPr>
          </a:lstStyle>
          <a:p>
            <a:r>
              <a:rPr lang="fr-CA" dirty="0" smtClean="0"/>
              <a:t>Cliquez et modifiez le titre</a:t>
            </a:r>
            <a:endParaRPr lang="fr-FR" dirty="0"/>
          </a:p>
        </p:txBody>
      </p:sp>
      <p:sp>
        <p:nvSpPr>
          <p:cNvPr id="11" name="Espace réservé du contenu 2"/>
          <p:cNvSpPr>
            <a:spLocks noGrp="1"/>
          </p:cNvSpPr>
          <p:nvPr>
            <p:ph idx="1"/>
          </p:nvPr>
        </p:nvSpPr>
        <p:spPr>
          <a:xfrm>
            <a:off x="3124200" y="1722117"/>
            <a:ext cx="5562600" cy="28725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2" name="Connecteur droit 11"/>
          <p:cNvCxnSpPr/>
          <p:nvPr userDrawn="1"/>
        </p:nvCxnSpPr>
        <p:spPr>
          <a:xfrm>
            <a:off x="3124200" y="1356527"/>
            <a:ext cx="551200" cy="0"/>
          </a:xfrm>
          <a:prstGeom prst="line">
            <a:avLst/>
          </a:prstGeom>
          <a:ln w="7620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pic>
        <p:nvPicPr>
          <p:cNvPr id="13" name="Image 12" descr="LogoKCJ_3lignes_RGB.png"/>
          <p:cNvPicPr>
            <a:picLocks noChangeAspect="1"/>
          </p:cNvPicPr>
          <p:nvPr userDrawn="1"/>
        </p:nvPicPr>
        <p:blipFill rotWithShape="1">
          <a:blip r:embed="rId2">
            <a:extLst>
              <a:ext uri="{28A0092B-C50C-407E-A947-70E740481C1C}">
                <a14:useLocalDpi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p14="http://schemas.microsoft.com/office/powerpoint/2010/main" val="608367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space réservé du contenu 2"/>
          <p:cNvSpPr>
            <a:spLocks noGrp="1"/>
          </p:cNvSpPr>
          <p:nvPr>
            <p:ph idx="1"/>
          </p:nvPr>
        </p:nvSpPr>
        <p:spPr>
          <a:xfrm>
            <a:off x="1168165" y="1128859"/>
            <a:ext cx="6813570" cy="28725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7" name="Connecteur droit 6"/>
          <p:cNvCxnSpPr/>
          <p:nvPr userDrawn="1"/>
        </p:nvCxnSpPr>
        <p:spPr>
          <a:xfrm>
            <a:off x="1168165" y="763269"/>
            <a:ext cx="551200" cy="0"/>
          </a:xfrm>
          <a:prstGeom prst="line">
            <a:avLst/>
          </a:prstGeom>
          <a:ln w="76200" cap="rnd" cmpd="sng">
            <a:solidFill>
              <a:schemeClr val="bg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19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1168165" y="1128859"/>
            <a:ext cx="6813570" cy="28725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8" name="Connecteur droit 7"/>
          <p:cNvCxnSpPr/>
          <p:nvPr userDrawn="1"/>
        </p:nvCxnSpPr>
        <p:spPr>
          <a:xfrm>
            <a:off x="1168165" y="763269"/>
            <a:ext cx="551200" cy="0"/>
          </a:xfrm>
          <a:prstGeom prst="line">
            <a:avLst/>
          </a:prstGeom>
          <a:ln w="76200" cap="rnd" cmpd="sng">
            <a:solidFill>
              <a:schemeClr val="bg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00734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6" name="Image 5" descr="KCJ_PPTStackSymboleBleu.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905" y="4468971"/>
            <a:ext cx="953759" cy="423893"/>
          </a:xfrm>
          <a:prstGeom prst="rect">
            <a:avLst/>
          </a:prstGeom>
        </p:spPr>
      </p:pic>
      <p:sp>
        <p:nvSpPr>
          <p:cNvPr id="7" name="Rectangle 6"/>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spTree>
    <p:extLst>
      <p:ext uri="{BB962C8B-B14F-4D97-AF65-F5344CB8AC3E}">
        <p14:creationId xmlns:p14="http://schemas.microsoft.com/office/powerpoint/2010/main" val="30511816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994" y="4547935"/>
            <a:ext cx="946573" cy="420699"/>
          </a:xfrm>
          <a:prstGeom prst="rect">
            <a:avLst/>
          </a:prstGeom>
        </p:spPr>
      </p:pic>
      <p:sp>
        <p:nvSpPr>
          <p:cNvPr id="7" name="Rectangle 6"/>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spTree>
    <p:extLst>
      <p:ext uri="{BB962C8B-B14F-4D97-AF65-F5344CB8AC3E}">
        <p14:creationId xmlns:p14="http://schemas.microsoft.com/office/powerpoint/2010/main" val="28383420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sp>
        <p:nvSpPr>
          <p:cNvPr id="7" name="Rectangle 6"/>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2">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pic>
        <p:nvPicPr>
          <p:cNvPr id="10" name="Image 9" descr="KCJ_PPTStackWinkBleu.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9772" y="3996672"/>
            <a:ext cx="1008756" cy="978125"/>
          </a:xfrm>
          <a:prstGeom prst="rect">
            <a:avLst/>
          </a:prstGeom>
        </p:spPr>
      </p:pic>
    </p:spTree>
    <p:extLst>
      <p:ext uri="{BB962C8B-B14F-4D97-AF65-F5344CB8AC3E}">
        <p14:creationId xmlns:p14="http://schemas.microsoft.com/office/powerpoint/2010/main" val="26572554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45" y="3922093"/>
            <a:ext cx="1010924" cy="980228"/>
          </a:xfrm>
          <a:prstGeom prst="rect">
            <a:avLst/>
          </a:prstGeom>
        </p:spPr>
      </p:pic>
    </p:spTree>
    <p:extLst>
      <p:ext uri="{BB962C8B-B14F-4D97-AF65-F5344CB8AC3E}">
        <p14:creationId xmlns:p14="http://schemas.microsoft.com/office/powerpoint/2010/main" val="75059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8"/>
        <p:cNvGrpSpPr/>
        <p:nvPr/>
      </p:nvGrpSpPr>
      <p:grpSpPr>
        <a:xfrm>
          <a:off x="0" y="0"/>
          <a:ext cx="0" cy="0"/>
          <a:chOff x="0" y="0"/>
          <a:chExt cx="0" cy="0"/>
        </a:xfrm>
      </p:grpSpPr>
      <p:pic>
        <p:nvPicPr>
          <p:cNvPr id="39" name="Shape 39"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40" name="Shape 4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1" name="Shape 4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 name="Shape 4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descr="KCJ_PPTOrd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530" y="1074535"/>
            <a:ext cx="2881713" cy="2881713"/>
          </a:xfrm>
          <a:prstGeom prst="rect">
            <a:avLst/>
          </a:prstGeom>
        </p:spPr>
      </p:pic>
      <p:sp>
        <p:nvSpPr>
          <p:cNvPr id="8" name="Espace réservé du contenu 2"/>
          <p:cNvSpPr>
            <a:spLocks noGrp="1"/>
          </p:cNvSpPr>
          <p:nvPr>
            <p:ph idx="1"/>
          </p:nvPr>
        </p:nvSpPr>
        <p:spPr>
          <a:xfrm>
            <a:off x="3922882" y="1698219"/>
            <a:ext cx="5080209" cy="27707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sp>
        <p:nvSpPr>
          <p:cNvPr id="11" name="Titre 1"/>
          <p:cNvSpPr>
            <a:spLocks noGrp="1"/>
          </p:cNvSpPr>
          <p:nvPr>
            <p:ph type="title"/>
          </p:nvPr>
        </p:nvSpPr>
        <p:spPr>
          <a:xfrm>
            <a:off x="4250011" y="266714"/>
            <a:ext cx="4753080" cy="1431505"/>
          </a:xfrm>
        </p:spPr>
        <p:txBody>
          <a:bodyPr anchor="t">
            <a:noAutofit/>
          </a:bodyPr>
          <a:lstStyle>
            <a:lvl1pPr algn="l">
              <a:lnSpc>
                <a:spcPct val="200000"/>
              </a:lnSpc>
              <a:defRPr sz="3200" b="0" cap="none">
                <a:solidFill>
                  <a:schemeClr val="tx1"/>
                </a:solidFill>
              </a:defRPr>
            </a:lvl1pPr>
          </a:lstStyle>
          <a:p>
            <a:r>
              <a:rPr lang="fr-CA" dirty="0" smtClean="0"/>
              <a:t>Cliquez et modifiez le titre</a:t>
            </a:r>
            <a:endParaRPr lang="fr-FR" dirty="0"/>
          </a:p>
        </p:txBody>
      </p:sp>
    </p:spTree>
    <p:extLst>
      <p:ext uri="{BB962C8B-B14F-4D97-AF65-F5344CB8AC3E}">
        <p14:creationId xmlns:p14="http://schemas.microsoft.com/office/powerpoint/2010/main" val="720110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descr="KCJ_PPTOrd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530" y="1074535"/>
            <a:ext cx="2881713" cy="2881713"/>
          </a:xfrm>
          <a:prstGeom prst="rect">
            <a:avLst/>
          </a:prstGeom>
        </p:spPr>
      </p:pic>
      <p:sp>
        <p:nvSpPr>
          <p:cNvPr id="8" name="Espace réservé du contenu 2"/>
          <p:cNvSpPr>
            <a:spLocks noGrp="1"/>
          </p:cNvSpPr>
          <p:nvPr>
            <p:ph idx="1"/>
          </p:nvPr>
        </p:nvSpPr>
        <p:spPr>
          <a:xfrm>
            <a:off x="3922882" y="1698219"/>
            <a:ext cx="5080209" cy="27707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sp>
        <p:nvSpPr>
          <p:cNvPr id="11" name="Titre 1"/>
          <p:cNvSpPr>
            <a:spLocks noGrp="1"/>
          </p:cNvSpPr>
          <p:nvPr>
            <p:ph type="title"/>
          </p:nvPr>
        </p:nvSpPr>
        <p:spPr>
          <a:xfrm>
            <a:off x="4250011" y="266714"/>
            <a:ext cx="4753080" cy="1431505"/>
          </a:xfrm>
        </p:spPr>
        <p:txBody>
          <a:bodyPr anchor="t">
            <a:noAutofit/>
          </a:bodyPr>
          <a:lstStyle>
            <a:lvl1pPr algn="l">
              <a:lnSpc>
                <a:spcPct val="200000"/>
              </a:lnSpc>
              <a:defRPr sz="3200" b="0" cap="none">
                <a:solidFill>
                  <a:srgbClr val="FF8939"/>
                </a:solidFill>
              </a:defRPr>
            </a:lvl1pPr>
          </a:lstStyle>
          <a:p>
            <a:r>
              <a:rPr lang="fr-CA" dirty="0" smtClean="0"/>
              <a:t>Cliquez et modifiez le titre</a:t>
            </a:r>
            <a:endParaRPr lang="fr-FR" dirty="0"/>
          </a:p>
        </p:txBody>
      </p:sp>
    </p:spTree>
    <p:extLst>
      <p:ext uri="{BB962C8B-B14F-4D97-AF65-F5344CB8AC3E}">
        <p14:creationId xmlns:p14="http://schemas.microsoft.com/office/powerpoint/2010/main" val="31909994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pic>
        <p:nvPicPr>
          <p:cNvPr id="11" name="Image 10" descr="iStock_100639617_XLARGE.jpg"/>
          <p:cNvPicPr>
            <a:picLocks noChangeAspect="1"/>
          </p:cNvPicPr>
          <p:nvPr userDrawn="1"/>
        </p:nvPicPr>
        <p:blipFill rotWithShape="1">
          <a:blip r:embed="rId3">
            <a:extLst>
              <a:ext uri="{28A0092B-C50C-407E-A947-70E740481C1C}">
                <a14:useLocalDpi xmlns:a14="http://schemas.microsoft.com/office/drawing/2010/main" val="0"/>
              </a:ext>
            </a:extLst>
          </a:blip>
          <a:srcRect l="21137" r="20321"/>
          <a:stretch/>
        </p:blipFill>
        <p:spPr>
          <a:xfrm>
            <a:off x="0" y="0"/>
            <a:ext cx="4516577" cy="5143500"/>
          </a:xfrm>
          <a:prstGeom prst="rect">
            <a:avLst/>
          </a:prstGeom>
        </p:spPr>
      </p:pic>
    </p:spTree>
    <p:extLst>
      <p:ext uri="{BB962C8B-B14F-4D97-AF65-F5344CB8AC3E}">
        <p14:creationId xmlns:p14="http://schemas.microsoft.com/office/powerpoint/2010/main" val="17673839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a14="http://schemas.microsoft.com/office/drawing/2010/main" val="0"/>
              </a:ext>
            </a:extLst>
          </a:blip>
          <a:srcRect l="6231" t="15937" r="50559" b="11553"/>
          <a:stretch/>
        </p:blipFill>
        <p:spPr>
          <a:xfrm>
            <a:off x="8066249" y="4365776"/>
            <a:ext cx="1055207" cy="786991"/>
          </a:xfrm>
          <a:prstGeom prst="rect">
            <a:avLst/>
          </a:prstGeom>
        </p:spPr>
      </p:pic>
      <p:pic>
        <p:nvPicPr>
          <p:cNvPr id="9" name="Image 8" descr="iStock_100639617_XLARGE.jpg"/>
          <p:cNvPicPr>
            <a:picLocks noChangeAspect="1"/>
          </p:cNvPicPr>
          <p:nvPr userDrawn="1"/>
        </p:nvPicPr>
        <p:blipFill rotWithShape="1">
          <a:blip r:embed="rId3">
            <a:extLst>
              <a:ext uri="{28A0092B-C50C-407E-A947-70E740481C1C}">
                <a14:useLocalDpi xmlns:a14="http://schemas.microsoft.com/office/drawing/2010/main" val="0"/>
              </a:ext>
            </a:extLst>
          </a:blip>
          <a:srcRect l="21137" r="20321"/>
          <a:stretch/>
        </p:blipFill>
        <p:spPr>
          <a:xfrm>
            <a:off x="0" y="0"/>
            <a:ext cx="4516577" cy="5143500"/>
          </a:xfrm>
          <a:prstGeom prst="rect">
            <a:avLst/>
          </a:prstGeom>
        </p:spPr>
      </p:pic>
    </p:spTree>
    <p:extLst>
      <p:ext uri="{BB962C8B-B14F-4D97-AF65-F5344CB8AC3E}">
        <p14:creationId xmlns:p14="http://schemas.microsoft.com/office/powerpoint/2010/main" val="2804936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144" y="205221"/>
            <a:ext cx="8229094" cy="858663"/>
          </a:xfrm>
          <a:prstGeom prst="rect">
            <a:avLst/>
          </a:prstGeom>
        </p:spPr>
        <p:txBody>
          <a:bodyPr lIns="0" tIns="0" rIns="0" bIns="0" anchor="ctr"/>
          <a:lstStyle/>
          <a:p>
            <a:pPr algn="ctr"/>
            <a:endParaRPr lang="en-US" sz="28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144" y="1203420"/>
            <a:ext cx="8229094" cy="2982825"/>
          </a:xfrm>
          <a:prstGeom prst="rect">
            <a:avLst/>
          </a:prstGeom>
        </p:spPr>
        <p:txBody>
          <a:bodyPr lIns="0" tIns="0" rIns="0" bIns="0" anchor="ctr"/>
          <a:lstStyle/>
          <a:p>
            <a:pPr algn="ctr"/>
            <a:endParaRPr lang="en-US"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7199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43"/>
        <p:cNvGrpSpPr/>
        <p:nvPr/>
      </p:nvGrpSpPr>
      <p:grpSpPr>
        <a:xfrm>
          <a:off x="0" y="0"/>
          <a:ext cx="0" cy="0"/>
          <a:chOff x="0" y="0"/>
          <a:chExt cx="0" cy="0"/>
        </a:xfrm>
      </p:grpSpPr>
      <p:sp>
        <p:nvSpPr>
          <p:cNvPr id="44" name="Shape 4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5" name="Shape 45"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46" name="Shape 46"/>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49" name="Shape 4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0" name="Shape 5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1" name="Shape 51"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55"/>
        <p:cNvGrpSpPr/>
        <p:nvPr/>
      </p:nvGrpSpPr>
      <p:grpSpPr>
        <a:xfrm>
          <a:off x="0" y="0"/>
          <a:ext cx="0" cy="0"/>
          <a:chOff x="0" y="0"/>
          <a:chExt cx="0" cy="0"/>
        </a:xfrm>
      </p:grpSpPr>
      <p:pic>
        <p:nvPicPr>
          <p:cNvPr id="56" name="Shape 5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7" name="Shape 57"/>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8" name="Shape 58"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59" name="Shape 59"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60"/>
        <p:cNvGrpSpPr/>
        <p:nvPr/>
      </p:nvGrpSpPr>
      <p:grpSpPr>
        <a:xfrm>
          <a:off x="0" y="0"/>
          <a:ext cx="0" cy="0"/>
          <a:chOff x="0" y="0"/>
          <a:chExt cx="0" cy="0"/>
        </a:xfrm>
      </p:grpSpPr>
      <p:sp>
        <p:nvSpPr>
          <p:cNvPr id="61" name="Shape 6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 name="Shape 62"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3" name="Shape 63"/>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4" name="Shape 64"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DC7F9"/>
                </a:solidFill>
                <a:latin typeface="Arial"/>
                <a:ea typeface="Arial"/>
                <a:cs typeface="Arial"/>
                <a:sym typeface="Arial"/>
              </a:rPr>
              <a:pPr marL="0" marR="0" lvl="0" indent="0" algn="r" rtl="0">
                <a:spcBef>
                  <a:spcPts val="0"/>
                </a:spcBef>
                <a:buSzPct val="25000"/>
                <a:buNone/>
              </a:p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CA" dirty="0" smtClean="0"/>
              <a:t>Cliquez et modifiez le titre</a:t>
            </a:r>
            <a:endParaRPr lang="fr-FR" dirty="0"/>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b="0" i="0">
                <a:solidFill>
                  <a:schemeClr val="tx1">
                    <a:tint val="75000"/>
                  </a:schemeClr>
                </a:solidFill>
                <a:latin typeface="GT Pressura"/>
                <a:cs typeface="GT Pressura"/>
              </a:defRPr>
            </a:lvl1pPr>
          </a:lstStyle>
          <a:p>
            <a:fld id="{47398D99-D2EA-134E-84B1-CE01256F4F54}" type="datetimeFigureOut">
              <a:rPr lang="fr-FR" smtClean="0"/>
              <a:pPr/>
              <a:t>22/08/2017</a:t>
            </a:fld>
            <a:endParaRPr lang="fr-FR" dirty="0"/>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b="0" i="0">
                <a:solidFill>
                  <a:schemeClr val="tx1">
                    <a:tint val="75000"/>
                  </a:schemeClr>
                </a:solidFill>
                <a:latin typeface="GT Pressura"/>
                <a:cs typeface="GT Pressura"/>
              </a:defRPr>
            </a:lvl1pPr>
          </a:lstStyle>
          <a:p>
            <a:endParaRPr lang="fr-FR" dirty="0"/>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b="0" i="0">
                <a:solidFill>
                  <a:schemeClr val="tx1">
                    <a:tint val="75000"/>
                  </a:schemeClr>
                </a:solidFill>
                <a:latin typeface="GT Pressura"/>
                <a:cs typeface="GT Pressura"/>
              </a:defRPr>
            </a:lvl1pPr>
          </a:lstStyle>
          <a:p>
            <a:fld id="{672077B9-1228-C241-91BB-042E8DFC86BE}" type="slidenum">
              <a:rPr lang="fr-FR" smtClean="0"/>
              <a:pPr/>
              <a:t>‹#›</a:t>
            </a:fld>
            <a:endParaRPr lang="fr-FR"/>
          </a:p>
        </p:txBody>
      </p:sp>
    </p:spTree>
    <p:extLst>
      <p:ext uri="{BB962C8B-B14F-4D97-AF65-F5344CB8AC3E}">
        <p14:creationId xmlns:p14="http://schemas.microsoft.com/office/powerpoint/2010/main" val="10777405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Lst>
  <p:txStyles>
    <p:titleStyle>
      <a:lvl1pPr algn="l" defTabSz="457200" rtl="0" eaLnBrk="1" latinLnBrk="0" hangingPunct="1">
        <a:spcBef>
          <a:spcPct val="0"/>
        </a:spcBef>
        <a:buNone/>
        <a:defRPr sz="3600" b="0" i="0" kern="1200" spc="300">
          <a:solidFill>
            <a:schemeClr val="tx1"/>
          </a:solidFill>
          <a:latin typeface="GT Pressura"/>
          <a:ea typeface="+mj-ea"/>
          <a:cs typeface="GT Pressura"/>
        </a:defRPr>
      </a:lvl1pPr>
    </p:titleStyle>
    <p:bodyStyle>
      <a:lvl1pPr marL="342900" indent="-342900" algn="l" defTabSz="457200" rtl="0" eaLnBrk="1" latinLnBrk="0" hangingPunct="1">
        <a:spcBef>
          <a:spcPct val="20000"/>
        </a:spcBef>
        <a:buFont typeface="Arial"/>
        <a:buChar char="•"/>
        <a:defRPr sz="2400" b="0" i="0" kern="1200" spc="300">
          <a:solidFill>
            <a:schemeClr val="tx1"/>
          </a:solidFill>
          <a:latin typeface="GT Pressura"/>
          <a:ea typeface="+mn-ea"/>
          <a:cs typeface="GT Pressura"/>
        </a:defRPr>
      </a:lvl1pPr>
      <a:lvl2pPr marL="742950" indent="-285750" algn="l" defTabSz="457200" rtl="0" eaLnBrk="1" latinLnBrk="0" hangingPunct="1">
        <a:spcBef>
          <a:spcPct val="20000"/>
        </a:spcBef>
        <a:buFont typeface="Arial"/>
        <a:buChar char="–"/>
        <a:defRPr sz="2000" b="0" i="0" kern="1200" spc="300">
          <a:solidFill>
            <a:schemeClr val="tx1"/>
          </a:solidFill>
          <a:latin typeface="GT Pressura"/>
          <a:ea typeface="+mn-ea"/>
          <a:cs typeface="GT Pressura"/>
        </a:defRPr>
      </a:lvl2pPr>
      <a:lvl3pPr marL="1143000" indent="-228600" algn="l" defTabSz="457200" rtl="0" eaLnBrk="1" latinLnBrk="0" hangingPunct="1">
        <a:spcBef>
          <a:spcPct val="20000"/>
        </a:spcBef>
        <a:buFont typeface="Arial"/>
        <a:buChar char="•"/>
        <a:defRPr sz="1800" b="0" i="0" kern="1200" spc="300">
          <a:solidFill>
            <a:schemeClr val="tx1"/>
          </a:solidFill>
          <a:latin typeface="GT Pressura"/>
          <a:ea typeface="+mn-ea"/>
          <a:cs typeface="GT Pressura"/>
        </a:defRPr>
      </a:lvl3pPr>
      <a:lvl4pPr marL="1600200" indent="-228600" algn="l" defTabSz="457200" rtl="0" eaLnBrk="1" latinLnBrk="0" hangingPunct="1">
        <a:spcBef>
          <a:spcPct val="20000"/>
        </a:spcBef>
        <a:buFont typeface="Arial"/>
        <a:buChar char="–"/>
        <a:defRPr sz="1600" b="0" i="0" kern="1200" spc="300">
          <a:solidFill>
            <a:schemeClr val="tx1"/>
          </a:solidFill>
          <a:latin typeface="GT Pressura"/>
          <a:ea typeface="+mn-ea"/>
          <a:cs typeface="GT Pressura"/>
        </a:defRPr>
      </a:lvl4pPr>
      <a:lvl5pPr marL="2057400" indent="-228600" algn="l" defTabSz="457200" rtl="0" eaLnBrk="1" latinLnBrk="0" hangingPunct="1">
        <a:spcBef>
          <a:spcPct val="20000"/>
        </a:spcBef>
        <a:buFont typeface="Arial"/>
        <a:buChar char="»"/>
        <a:defRPr sz="1600" b="0" i="0" kern="1200" spc="300">
          <a:solidFill>
            <a:schemeClr val="tx1"/>
          </a:solidFill>
          <a:latin typeface="GT Pressura"/>
          <a:ea typeface="+mn-ea"/>
          <a:cs typeface="GT Pressur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mailto:educators@kidscodejeunesse.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6" name="Picture 5" descr="Slide_1.png"/>
          <p:cNvPicPr>
            <a:picLocks noChangeAspect="1"/>
          </p:cNvPicPr>
          <p:nvPr/>
        </p:nvPicPr>
        <p:blipFill>
          <a:blip r:embed="rId3"/>
          <a:srcRect l="8068"/>
          <a:stretch>
            <a:fillRect/>
          </a:stretch>
        </p:blipFill>
        <p:spPr>
          <a:xfrm>
            <a:off x="1959429" y="9813"/>
            <a:ext cx="7159731" cy="2694489"/>
          </a:xfrm>
          <a:prstGeom prst="rect">
            <a:avLst/>
          </a:prstGeom>
        </p:spPr>
      </p:pic>
      <p:sp>
        <p:nvSpPr>
          <p:cNvPr id="165" name="Shape 165"/>
          <p:cNvSpPr/>
          <p:nvPr/>
        </p:nvSpPr>
        <p:spPr>
          <a:xfrm flipH="1">
            <a:off x="621288" y="1709759"/>
            <a:ext cx="4943488" cy="7392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3600" dirty="0">
                <a:solidFill>
                  <a:schemeClr val="lt1"/>
                </a:solidFill>
                <a:latin typeface="GT Pressura Mono" pitchFamily="2" charset="0"/>
              </a:rPr>
              <a:t>An Introduction to</a:t>
            </a:r>
          </a:p>
        </p:txBody>
      </p:sp>
      <p:sp>
        <p:nvSpPr>
          <p:cNvPr id="166" name="Shape 166"/>
          <p:cNvSpPr/>
          <p:nvPr/>
        </p:nvSpPr>
        <p:spPr>
          <a:xfrm flipH="1">
            <a:off x="2403566" y="2700698"/>
            <a:ext cx="6084014" cy="7392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3600" dirty="0">
                <a:solidFill>
                  <a:schemeClr val="lt1"/>
                </a:solidFill>
                <a:latin typeface="GT Pressura Mono" pitchFamily="2" charset="0"/>
                <a:sym typeface="Arial"/>
              </a:rPr>
              <a:t>Computational </a:t>
            </a:r>
            <a:r>
              <a:rPr lang="en" sz="3600" dirty="0">
                <a:solidFill>
                  <a:schemeClr val="lt1"/>
                </a:solidFill>
                <a:latin typeface="GT Pressura Mono" pitchFamily="2" charset="0"/>
              </a:rPr>
              <a:t>T</a:t>
            </a:r>
            <a:r>
              <a:rPr lang="en" sz="3600" dirty="0">
                <a:solidFill>
                  <a:schemeClr val="lt1"/>
                </a:solidFill>
                <a:latin typeface="GT Pressura Mono" pitchFamily="2" charset="0"/>
                <a:sym typeface="Arial"/>
              </a:rPr>
              <a:t>hinking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492626" y="364377"/>
            <a:ext cx="4651374" cy="3807600"/>
          </a:xfrm>
          <a:prstGeom prst="rect">
            <a:avLst/>
          </a:prstGeom>
        </p:spPr>
        <p:txBody>
          <a:bodyPr lIns="91425" tIns="91425" rIns="91425" bIns="91425" anchor="t" anchorCtr="0">
            <a:noAutofit/>
          </a:bodyPr>
          <a:lstStyle/>
          <a:p>
            <a:pPr marL="0" lvl="0" indent="0" rtl="0">
              <a:spcBef>
                <a:spcPts val="0"/>
              </a:spcBef>
              <a:buClr>
                <a:schemeClr val="lt1"/>
              </a:buClr>
              <a:buSzPct val="25000"/>
              <a:buFont typeface="Arial"/>
              <a:buNone/>
            </a:pPr>
            <a:r>
              <a:rPr lang="en" sz="3600" b="1" u="sng" dirty="0" smtClean="0">
                <a:latin typeface="GT Pressura Mono" pitchFamily="2" charset="0"/>
              </a:rPr>
              <a:t>Pattern Recognition</a:t>
            </a:r>
            <a:endParaRPr lang="en-CA" sz="3600" b="1" u="sng" dirty="0" smtClean="0">
              <a:latin typeface="GT Pressura Mono" pitchFamily="2" charset="0"/>
            </a:endParaRPr>
          </a:p>
          <a:p>
            <a:pPr marL="0" lvl="0" indent="0" algn="ctr">
              <a:spcBef>
                <a:spcPts val="0"/>
              </a:spcBef>
              <a:buClr>
                <a:schemeClr val="lt1"/>
              </a:buClr>
              <a:buSzPct val="25000"/>
              <a:buFont typeface="Arial"/>
              <a:buNone/>
            </a:pPr>
            <a:endParaRPr lang="en-CA" sz="4000" u="sng" dirty="0" smtClean="0">
              <a:latin typeface="GT Pressura Mono" pitchFamily="2" charset="0"/>
            </a:endParaRPr>
          </a:p>
          <a:p>
            <a:pPr marL="0" lvl="0" indent="0" algn="ctr">
              <a:spcBef>
                <a:spcPts val="0"/>
              </a:spcBef>
              <a:buClr>
                <a:schemeClr val="lt1"/>
              </a:buClr>
              <a:buSzPct val="25000"/>
              <a:buFont typeface="Arial"/>
              <a:buNone/>
            </a:pPr>
            <a:r>
              <a:rPr lang="en-CA" sz="2800" dirty="0" smtClean="0">
                <a:latin typeface="GT Pressura Mono" pitchFamily="2" charset="0"/>
              </a:rPr>
              <a:t> Learning to identify </a:t>
            </a:r>
          </a:p>
          <a:p>
            <a:pPr marL="0" lvl="0" indent="0" algn="ctr">
              <a:spcBef>
                <a:spcPts val="0"/>
              </a:spcBef>
              <a:buClr>
                <a:schemeClr val="lt1"/>
              </a:buClr>
              <a:buSzPct val="25000"/>
              <a:buFont typeface="Arial"/>
              <a:buNone/>
            </a:pPr>
            <a:r>
              <a:rPr lang="en-CA" sz="2800" dirty="0" smtClean="0">
                <a:latin typeface="GT Pressura Mono" pitchFamily="2" charset="0"/>
              </a:rPr>
              <a:t> and use similarities to</a:t>
            </a:r>
          </a:p>
          <a:p>
            <a:pPr marL="0" lvl="0" indent="0" algn="ctr">
              <a:spcBef>
                <a:spcPts val="0"/>
              </a:spcBef>
              <a:buClr>
                <a:schemeClr val="lt1"/>
              </a:buClr>
              <a:buSzPct val="25000"/>
              <a:buFont typeface="Arial"/>
              <a:buNone/>
            </a:pPr>
            <a:endParaRPr lang="en-CA" sz="2800" dirty="0" smtClean="0">
              <a:latin typeface="GT Pressura Mono" pitchFamily="2" charset="0"/>
            </a:endParaRPr>
          </a:p>
          <a:p>
            <a:pPr marL="0" indent="0" algn="ctr">
              <a:spcBef>
                <a:spcPts val="0"/>
              </a:spcBef>
              <a:buClr>
                <a:schemeClr val="bg1"/>
              </a:buClr>
              <a:buSzPct val="75000"/>
              <a:buNone/>
            </a:pPr>
            <a:r>
              <a:rPr lang="en-CA" sz="2800" dirty="0" smtClean="0">
                <a:latin typeface="GT Pressura Mono" pitchFamily="2" charset="0"/>
              </a:rPr>
              <a:t> </a:t>
            </a:r>
            <a:r>
              <a:rPr lang="en-CA" sz="2800" b="1" i="1" dirty="0" smtClean="0">
                <a:ln>
                  <a:solidFill>
                    <a:schemeClr val="bg2"/>
                  </a:solidFill>
                </a:ln>
                <a:latin typeface="GT Pressura Mono" pitchFamily="2" charset="0"/>
              </a:rPr>
              <a:t>Simplify</a:t>
            </a:r>
            <a:r>
              <a:rPr lang="en-CA" sz="2800" i="1" dirty="0" smtClean="0">
                <a:latin typeface="GT Pressura Mono" pitchFamily="2" charset="0"/>
              </a:rPr>
              <a:t>,</a:t>
            </a:r>
          </a:p>
          <a:p>
            <a:pPr marL="0" indent="0" algn="ctr">
              <a:spcBef>
                <a:spcPts val="0"/>
              </a:spcBef>
              <a:buClr>
                <a:schemeClr val="bg1"/>
              </a:buClr>
              <a:buSzPct val="75000"/>
              <a:buNone/>
            </a:pPr>
            <a:r>
              <a:rPr lang="en-CA" sz="2800" dirty="0" smtClean="0">
                <a:latin typeface="GT Pressura Mono" pitchFamily="2" charset="0"/>
              </a:rPr>
              <a:t> </a:t>
            </a:r>
            <a:r>
              <a:rPr lang="en-CA" sz="2800" b="1" i="1" dirty="0" smtClean="0">
                <a:ln>
                  <a:solidFill>
                    <a:schemeClr val="bg2"/>
                  </a:solidFill>
                </a:ln>
                <a:latin typeface="GT Pressura Mono" pitchFamily="2" charset="0"/>
              </a:rPr>
              <a:t>Shorten</a:t>
            </a:r>
            <a:r>
              <a:rPr lang="en-CA" sz="2800" i="1" dirty="0" smtClean="0">
                <a:latin typeface="GT Pressura Mono" pitchFamily="2" charset="0"/>
              </a:rPr>
              <a:t>,</a:t>
            </a:r>
          </a:p>
          <a:p>
            <a:pPr marL="0" indent="0" algn="ctr">
              <a:spcBef>
                <a:spcPts val="0"/>
              </a:spcBef>
              <a:buClr>
                <a:schemeClr val="bg1"/>
              </a:buClr>
              <a:buSzPct val="75000"/>
              <a:buNone/>
            </a:pPr>
            <a:r>
              <a:rPr lang="en-CA" sz="2800" dirty="0" smtClean="0">
                <a:latin typeface="GT Pressura Mono" pitchFamily="2" charset="0"/>
              </a:rPr>
              <a:t> </a:t>
            </a:r>
            <a:r>
              <a:rPr lang="en-CA" sz="2800" b="1" i="1" dirty="0" smtClean="0">
                <a:ln>
                  <a:solidFill>
                    <a:schemeClr val="bg2"/>
                  </a:solidFill>
                </a:ln>
                <a:latin typeface="GT Pressura Mono" pitchFamily="2" charset="0"/>
              </a:rPr>
              <a:t>Apply similar solutions</a:t>
            </a:r>
            <a:endParaRPr lang="en" sz="2800" b="1" i="1" dirty="0">
              <a:ln>
                <a:solidFill>
                  <a:schemeClr val="bg2"/>
                </a:solidFill>
              </a:ln>
              <a:latin typeface="GT Pressura Mono" pitchFamily="2" charset="0"/>
            </a:endParaRPr>
          </a:p>
        </p:txBody>
      </p:sp>
      <p:pic>
        <p:nvPicPr>
          <p:cNvPr id="5" name="Picture 4" descr="Picture3.jpg"/>
          <p:cNvPicPr>
            <a:picLocks noChangeAspect="1"/>
          </p:cNvPicPr>
          <p:nvPr/>
        </p:nvPicPr>
        <p:blipFill>
          <a:blip r:embed="rId3"/>
          <a:stretch>
            <a:fillRect/>
          </a:stretch>
        </p:blipFill>
        <p:spPr>
          <a:xfrm>
            <a:off x="757645" y="612576"/>
            <a:ext cx="3017520" cy="3572744"/>
          </a:xfrm>
          <a:prstGeom prst="rect">
            <a:avLst/>
          </a:prstGeom>
          <a:ln>
            <a:no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4492625" y="0"/>
            <a:ext cx="4651375" cy="48083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3600" b="1" i="0" strike="noStrike" cap="none" dirty="0" smtClean="0">
                <a:solidFill>
                  <a:schemeClr val="lt1"/>
                </a:solidFill>
                <a:latin typeface="GT Pressura Mono" pitchFamily="2" charset="0"/>
                <a:sym typeface="Arial"/>
              </a:rPr>
              <a:t> </a:t>
            </a:r>
            <a:r>
              <a:rPr lang="en" sz="3600" b="1" i="0" u="sng" strike="noStrike" cap="none" dirty="0" smtClean="0">
                <a:solidFill>
                  <a:schemeClr val="lt1"/>
                </a:solidFill>
                <a:latin typeface="GT Pressura Mono" pitchFamily="2" charset="0"/>
                <a:sym typeface="Arial"/>
              </a:rPr>
              <a:t>Abstraction</a:t>
            </a:r>
          </a:p>
          <a:p>
            <a:pPr marL="0" marR="0" lvl="0" indent="0" algn="ctr" rtl="0">
              <a:spcBef>
                <a:spcPts val="0"/>
              </a:spcBef>
              <a:spcAft>
                <a:spcPts val="0"/>
              </a:spcAft>
              <a:buClr>
                <a:schemeClr val="lt1"/>
              </a:buClr>
              <a:buSzPct val="25000"/>
              <a:buFont typeface="Arial"/>
              <a:buNone/>
            </a:pPr>
            <a:endParaRPr lang="en" sz="3600" b="0" i="0" u="sng" strike="noStrike" cap="none" dirty="0">
              <a:solidFill>
                <a:schemeClr val="lt1"/>
              </a:solidFill>
              <a:latin typeface="Arial"/>
              <a:ea typeface="Arial"/>
              <a:cs typeface="Arial"/>
              <a:sym typeface="Arial"/>
            </a:endParaRPr>
          </a:p>
          <a:p>
            <a:pPr marL="0" indent="0" algn="ctr">
              <a:lnSpc>
                <a:spcPct val="150000"/>
              </a:lnSpc>
              <a:spcBef>
                <a:spcPts val="0"/>
              </a:spcBef>
              <a:buClr>
                <a:schemeClr val="bg1"/>
              </a:buClr>
              <a:buSzPct val="75000"/>
              <a:buNone/>
            </a:pPr>
            <a:r>
              <a:rPr lang="en-CA" i="1" dirty="0" smtClean="0">
                <a:solidFill>
                  <a:schemeClr val="bg1"/>
                </a:solidFill>
              </a:rPr>
              <a:t>  </a:t>
            </a:r>
            <a:r>
              <a:rPr lang="en-CA" dirty="0" smtClean="0">
                <a:solidFill>
                  <a:schemeClr val="bg1"/>
                </a:solidFill>
                <a:latin typeface="GT Pressura Mono" pitchFamily="2" charset="0"/>
              </a:rPr>
              <a:t>Reducing to a set of essential characteristics</a:t>
            </a:r>
          </a:p>
          <a:p>
            <a:pPr marL="0" indent="0" algn="ctr">
              <a:spcBef>
                <a:spcPts val="0"/>
              </a:spcBef>
              <a:buClr>
                <a:schemeClr val="bg1"/>
              </a:buClr>
              <a:buSzPct val="75000"/>
              <a:buNone/>
            </a:pPr>
            <a:r>
              <a:rPr lang="en-CA" dirty="0" smtClean="0">
                <a:solidFill>
                  <a:schemeClr val="bg1"/>
                </a:solidFill>
                <a:latin typeface="GT Pressura Mono" pitchFamily="2" charset="0"/>
              </a:rPr>
              <a:t> </a:t>
            </a:r>
          </a:p>
          <a:p>
            <a:pPr marL="0" indent="0" algn="ctr">
              <a:lnSpc>
                <a:spcPct val="150000"/>
              </a:lnSpc>
              <a:spcBef>
                <a:spcPts val="0"/>
              </a:spcBef>
              <a:buClr>
                <a:schemeClr val="bg1"/>
              </a:buClr>
              <a:buSzPct val="75000"/>
              <a:buNone/>
            </a:pPr>
            <a:r>
              <a:rPr lang="en-CA" dirty="0" smtClean="0">
                <a:solidFill>
                  <a:schemeClr val="bg1"/>
                </a:solidFill>
                <a:latin typeface="GT Pressura Mono" pitchFamily="2" charset="0"/>
              </a:rPr>
              <a:t>Summarizing</a:t>
            </a:r>
          </a:p>
          <a:p>
            <a:pPr marL="0" indent="0" algn="ctr">
              <a:spcBef>
                <a:spcPts val="0"/>
              </a:spcBef>
              <a:buClr>
                <a:schemeClr val="bg1"/>
              </a:buClr>
              <a:buSzPct val="75000"/>
              <a:buNone/>
            </a:pPr>
            <a:r>
              <a:rPr lang="en-CA" dirty="0" smtClean="0">
                <a:solidFill>
                  <a:schemeClr val="bg1"/>
                </a:solidFill>
                <a:latin typeface="GT Pressura Mono" pitchFamily="2" charset="0"/>
              </a:rPr>
              <a:t> </a:t>
            </a:r>
          </a:p>
          <a:p>
            <a:pPr marL="0" indent="0" algn="ctr">
              <a:lnSpc>
                <a:spcPct val="150000"/>
              </a:lnSpc>
              <a:spcBef>
                <a:spcPts val="0"/>
              </a:spcBef>
              <a:buClr>
                <a:schemeClr val="bg1"/>
              </a:buClr>
              <a:buSzPct val="75000"/>
              <a:buNone/>
            </a:pPr>
            <a:r>
              <a:rPr lang="en-CA" dirty="0" smtClean="0">
                <a:solidFill>
                  <a:schemeClr val="bg1"/>
                </a:solidFill>
                <a:latin typeface="GT Pressura Mono" pitchFamily="2" charset="0"/>
              </a:rPr>
              <a:t>Non-realistic models</a:t>
            </a:r>
            <a:endParaRPr lang="en" dirty="0">
              <a:solidFill>
                <a:schemeClr val="bg1"/>
              </a:solidFill>
              <a:latin typeface="GT Pressura Mono" pitchFamily="2" charset="0"/>
            </a:endParaRPr>
          </a:p>
        </p:txBody>
      </p:sp>
      <p:pic>
        <p:nvPicPr>
          <p:cNvPr id="285" name="Shape 285" descr="globe.jpg"/>
          <p:cNvPicPr preferRelativeResize="0">
            <a:picLocks noChangeAspect="1"/>
          </p:cNvPicPr>
          <p:nvPr/>
        </p:nvPicPr>
        <p:blipFill>
          <a:blip r:embed="rId3">
            <a:alphaModFix/>
          </a:blip>
          <a:stretch>
            <a:fillRect/>
          </a:stretch>
        </p:blipFill>
        <p:spPr>
          <a:xfrm>
            <a:off x="0" y="402742"/>
            <a:ext cx="1919053" cy="1664242"/>
          </a:xfrm>
          <a:prstGeom prst="rect">
            <a:avLst/>
          </a:prstGeom>
          <a:noFill/>
          <a:ln>
            <a:noFill/>
          </a:ln>
        </p:spPr>
      </p:pic>
      <p:pic>
        <p:nvPicPr>
          <p:cNvPr id="8" name="Picture 7" descr="world2016Q2pie.png"/>
          <p:cNvPicPr>
            <a:picLocks noChangeAspect="1"/>
          </p:cNvPicPr>
          <p:nvPr/>
        </p:nvPicPr>
        <p:blipFill>
          <a:blip r:embed="rId4"/>
          <a:stretch>
            <a:fillRect/>
          </a:stretch>
        </p:blipFill>
        <p:spPr>
          <a:xfrm>
            <a:off x="724499" y="2875674"/>
            <a:ext cx="2781741" cy="1539230"/>
          </a:xfrm>
          <a:prstGeom prst="rect">
            <a:avLst/>
          </a:prstGeom>
        </p:spPr>
      </p:pic>
      <p:pic>
        <p:nvPicPr>
          <p:cNvPr id="7" name="Picture 6" descr="scratch_cat_sprite.png"/>
          <p:cNvPicPr>
            <a:picLocks noChangeAspect="1"/>
          </p:cNvPicPr>
          <p:nvPr/>
        </p:nvPicPr>
        <p:blipFill>
          <a:blip r:embed="rId5"/>
          <a:stretch>
            <a:fillRect/>
          </a:stretch>
        </p:blipFill>
        <p:spPr>
          <a:xfrm>
            <a:off x="2370054" y="1095375"/>
            <a:ext cx="1136186" cy="122560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492624" y="335402"/>
            <a:ext cx="4651375" cy="3807600"/>
          </a:xfrm>
          <a:prstGeom prst="rect">
            <a:avLst/>
          </a:prstGeom>
        </p:spPr>
        <p:txBody>
          <a:bodyPr lIns="91425" tIns="91425" rIns="91425" bIns="91425" anchor="t" anchorCtr="0">
            <a:noAutofit/>
          </a:bodyPr>
          <a:lstStyle/>
          <a:p>
            <a:pPr marL="0" lvl="0" indent="0" algn="ctr" rtl="0">
              <a:spcBef>
                <a:spcPts val="0"/>
              </a:spcBef>
              <a:buClr>
                <a:schemeClr val="lt1"/>
              </a:buClr>
              <a:buSzPct val="25000"/>
              <a:buFont typeface="Arial"/>
              <a:buNone/>
            </a:pPr>
            <a:r>
              <a:rPr lang="en-CA" sz="3600" b="1" dirty="0" smtClean="0">
                <a:latin typeface="GT Pressura Mono" pitchFamily="2" charset="0"/>
              </a:rPr>
              <a:t>Applying</a:t>
            </a:r>
          </a:p>
          <a:p>
            <a:pPr marL="0" lvl="0" indent="0" algn="ctr" rtl="0">
              <a:spcBef>
                <a:spcPts val="0"/>
              </a:spcBef>
              <a:buClr>
                <a:schemeClr val="lt1"/>
              </a:buClr>
              <a:buSzPct val="25000"/>
              <a:buFont typeface="Arial"/>
              <a:buNone/>
            </a:pPr>
            <a:endParaRPr lang="en-CA" sz="3600" b="1" dirty="0" smtClean="0">
              <a:latin typeface="GT Pressura Mono" pitchFamily="2" charset="0"/>
            </a:endParaRPr>
          </a:p>
          <a:p>
            <a:pPr marL="0" lvl="0" indent="0" algn="ctr" rtl="0">
              <a:spcBef>
                <a:spcPts val="0"/>
              </a:spcBef>
              <a:buClr>
                <a:schemeClr val="lt1"/>
              </a:buClr>
              <a:buSzPct val="25000"/>
              <a:buFont typeface="Arial"/>
              <a:buNone/>
            </a:pPr>
            <a:r>
              <a:rPr lang="en-CA" sz="3400" b="1" dirty="0" smtClean="0">
                <a:ln>
                  <a:solidFill>
                    <a:schemeClr val="bg2"/>
                  </a:solidFill>
                </a:ln>
                <a:solidFill>
                  <a:srgbClr val="FFFFFF"/>
                </a:solidFill>
                <a:latin typeface="GT Pressura Mono" pitchFamily="2" charset="0"/>
              </a:rPr>
              <a:t>Pattern Recognition</a:t>
            </a:r>
          </a:p>
          <a:p>
            <a:pPr marL="0" lvl="0" indent="0" algn="ctr" rtl="0">
              <a:lnSpc>
                <a:spcPct val="150000"/>
              </a:lnSpc>
              <a:spcBef>
                <a:spcPts val="0"/>
              </a:spcBef>
              <a:buClr>
                <a:schemeClr val="lt1"/>
              </a:buClr>
              <a:buSzPct val="25000"/>
              <a:buFont typeface="Arial"/>
              <a:buNone/>
            </a:pPr>
            <a:r>
              <a:rPr lang="en-CA" sz="3400" b="1" dirty="0" smtClean="0">
                <a:solidFill>
                  <a:schemeClr val="bg1"/>
                </a:solidFill>
                <a:latin typeface="GT Pressura Mono" pitchFamily="2" charset="0"/>
              </a:rPr>
              <a:t>and</a:t>
            </a:r>
          </a:p>
          <a:p>
            <a:pPr marL="0" lvl="0" indent="0" algn="ctr" rtl="0">
              <a:lnSpc>
                <a:spcPct val="150000"/>
              </a:lnSpc>
              <a:spcBef>
                <a:spcPts val="0"/>
              </a:spcBef>
              <a:buClr>
                <a:schemeClr val="lt1"/>
              </a:buClr>
              <a:buSzPct val="25000"/>
              <a:buFont typeface="Arial"/>
              <a:buNone/>
            </a:pPr>
            <a:r>
              <a:rPr lang="en-CA" sz="3400" b="1" dirty="0" smtClean="0">
                <a:ln>
                  <a:solidFill>
                    <a:schemeClr val="bg2"/>
                  </a:solidFill>
                </a:ln>
                <a:solidFill>
                  <a:srgbClr val="FFFFFF"/>
                </a:solidFill>
                <a:latin typeface="GT Pressura Mono" pitchFamily="2" charset="0"/>
              </a:rPr>
              <a:t>Abstraction</a:t>
            </a:r>
          </a:p>
        </p:txBody>
      </p:sp>
      <p:pic>
        <p:nvPicPr>
          <p:cNvPr id="5" name="Picture 4" descr="triangle_pattern.png"/>
          <p:cNvPicPr>
            <a:picLocks noChangeAspect="1"/>
          </p:cNvPicPr>
          <p:nvPr/>
        </p:nvPicPr>
        <p:blipFill>
          <a:blip r:embed="rId3"/>
          <a:stretch>
            <a:fillRect/>
          </a:stretch>
        </p:blipFill>
        <p:spPr>
          <a:xfrm>
            <a:off x="789712" y="922541"/>
            <a:ext cx="2962690" cy="3167484"/>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p14="http://schemas.microsoft.com/office/powerpoint/2010/main" val="973241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5215479" y="517559"/>
            <a:ext cx="3510509" cy="3807600"/>
          </a:xfrm>
          <a:prstGeom prst="rect">
            <a:avLst/>
          </a:prstGeom>
        </p:spPr>
        <p:txBody>
          <a:bodyPr lIns="91425" tIns="91425" rIns="91425" bIns="91425" anchor="t" anchorCtr="0">
            <a:noAutofit/>
          </a:bodyPr>
          <a:lstStyle/>
          <a:p>
            <a:pPr marL="0" lvl="0" indent="0" algn="ctr">
              <a:spcBef>
                <a:spcPts val="0"/>
              </a:spcBef>
              <a:buClr>
                <a:schemeClr val="lt1"/>
              </a:buClr>
              <a:buSzPct val="25000"/>
              <a:buFont typeface="Arial"/>
              <a:buNone/>
            </a:pPr>
            <a:r>
              <a:rPr lang="en" sz="3600" b="1" u="sng" dirty="0">
                <a:latin typeface="GT Pressura Mono" pitchFamily="2" charset="0"/>
              </a:rPr>
              <a:t>Logic</a:t>
            </a:r>
          </a:p>
          <a:p>
            <a:pPr marL="0" lvl="0" indent="0" rtl="0">
              <a:spcBef>
                <a:spcPts val="0"/>
              </a:spcBef>
              <a:buClr>
                <a:schemeClr val="lt1"/>
              </a:buClr>
              <a:buSzPct val="25000"/>
              <a:buFont typeface="Arial"/>
              <a:buNone/>
            </a:pPr>
            <a:endParaRPr lang="en-CA" sz="3600" b="1" dirty="0" smtClean="0">
              <a:latin typeface="GT Pressura Mono" pitchFamily="2" charset="0"/>
            </a:endParaRPr>
          </a:p>
          <a:p>
            <a:pPr marL="0" lvl="0" indent="0" algn="ctr" rtl="0">
              <a:spcBef>
                <a:spcPts val="0"/>
              </a:spcBef>
              <a:buClr>
                <a:schemeClr val="lt1"/>
              </a:buClr>
              <a:buSzPct val="25000"/>
              <a:buFont typeface="Arial"/>
              <a:buNone/>
            </a:pPr>
            <a:r>
              <a:rPr lang="en-CA" sz="2800" b="1" dirty="0" smtClean="0">
                <a:latin typeface="GT Pressura Mono" pitchFamily="2" charset="0"/>
              </a:rPr>
              <a:t>Analysing </a:t>
            </a:r>
            <a:br>
              <a:rPr lang="en-CA" sz="2800" b="1" dirty="0" smtClean="0">
                <a:latin typeface="GT Pressura Mono" pitchFamily="2" charset="0"/>
              </a:rPr>
            </a:br>
            <a:r>
              <a:rPr lang="en-CA" sz="2800" b="1" dirty="0" smtClean="0">
                <a:latin typeface="GT Pressura Mono" pitchFamily="2" charset="0"/>
              </a:rPr>
              <a:t>and </a:t>
            </a:r>
            <a:br>
              <a:rPr lang="en-CA" sz="2800" b="1" dirty="0" smtClean="0">
                <a:latin typeface="GT Pressura Mono" pitchFamily="2" charset="0"/>
              </a:rPr>
            </a:br>
            <a:r>
              <a:rPr lang="en-CA" sz="2800" b="1" dirty="0" smtClean="0">
                <a:latin typeface="GT Pressura Mono" pitchFamily="2" charset="0"/>
              </a:rPr>
              <a:t>Predicting </a:t>
            </a:r>
            <a:br>
              <a:rPr lang="en-CA" sz="2800" b="1" dirty="0" smtClean="0">
                <a:latin typeface="GT Pressura Mono" pitchFamily="2" charset="0"/>
              </a:rPr>
            </a:br>
            <a:r>
              <a:rPr lang="en-CA" sz="2800" b="1" dirty="0" smtClean="0">
                <a:latin typeface="GT Pressura Mono" pitchFamily="2" charset="0"/>
              </a:rPr>
              <a:t/>
            </a:r>
            <a:br>
              <a:rPr lang="en-CA" sz="2800" b="1" dirty="0" smtClean="0">
                <a:latin typeface="GT Pressura Mono" pitchFamily="2" charset="0"/>
              </a:rPr>
            </a:br>
            <a:r>
              <a:rPr lang="en-CA" b="1" dirty="0" smtClean="0">
                <a:solidFill>
                  <a:schemeClr val="bg1"/>
                </a:solidFill>
                <a:latin typeface="GT Pressura Mono" pitchFamily="2" charset="0"/>
              </a:rPr>
              <a:t>(cause &amp; effect)</a:t>
            </a:r>
            <a:endParaRPr b="1" dirty="0">
              <a:solidFill>
                <a:schemeClr val="bg1"/>
              </a:solidFill>
              <a:latin typeface="GT Pressura Mono" pitchFamily="2" charset="0"/>
            </a:endParaRPr>
          </a:p>
        </p:txBody>
      </p:sp>
      <p:sp>
        <p:nvSpPr>
          <p:cNvPr id="270" name="Shape 270"/>
          <p:cNvSpPr txBox="1"/>
          <p:nvPr/>
        </p:nvSpPr>
        <p:spPr>
          <a:xfrm>
            <a:off x="58911" y="206375"/>
            <a:ext cx="4398425" cy="3505809"/>
          </a:xfrm>
          <a:prstGeom prst="rect">
            <a:avLst/>
          </a:prstGeom>
          <a:noFill/>
          <a:ln>
            <a:noFill/>
          </a:ln>
        </p:spPr>
        <p:txBody>
          <a:bodyPr lIns="91425" tIns="91425" rIns="91425" bIns="91425" anchor="t" anchorCtr="0">
            <a:noAutofit/>
          </a:bodyPr>
          <a:lstStyle/>
          <a:p>
            <a:pPr lvl="0" algn="ctr" rtl="0">
              <a:spcBef>
                <a:spcPts val="0"/>
              </a:spcBef>
              <a:buNone/>
            </a:pPr>
            <a:r>
              <a:rPr lang="en" sz="2000" b="1" u="sng" dirty="0">
                <a:solidFill>
                  <a:schemeClr val="tx1"/>
                </a:solidFill>
                <a:latin typeface="GT Pressura Mono" pitchFamily="2" charset="0"/>
                <a:ea typeface="Calibri"/>
                <a:cs typeface="Calibri"/>
                <a:sym typeface="Calibri"/>
              </a:rPr>
              <a:t>Computational </a:t>
            </a:r>
            <a:r>
              <a:rPr lang="en" sz="2000" b="1" u="sng" dirty="0" smtClean="0">
                <a:solidFill>
                  <a:schemeClr val="tx1"/>
                </a:solidFill>
                <a:latin typeface="GT Pressura Mono" pitchFamily="2" charset="0"/>
                <a:ea typeface="Calibri"/>
                <a:cs typeface="Calibri"/>
                <a:sym typeface="Calibri"/>
              </a:rPr>
              <a:t>thinking</a:t>
            </a:r>
            <a:r>
              <a:rPr lang="en-CA" sz="2000" b="1" u="sng" dirty="0" smtClean="0">
                <a:solidFill>
                  <a:schemeClr val="tx1"/>
                </a:solidFill>
                <a:latin typeface="GT Pressura Mono" pitchFamily="2" charset="0"/>
                <a:ea typeface="Calibri"/>
                <a:cs typeface="Calibri"/>
                <a:sym typeface="Calibri"/>
              </a:rPr>
              <a:t> </a:t>
            </a:r>
            <a:r>
              <a:rPr lang="en" sz="2000" b="1" u="sng" dirty="0" smtClean="0">
                <a:solidFill>
                  <a:schemeClr val="tx1"/>
                </a:solidFill>
                <a:latin typeface="GT Pressura Mono" pitchFamily="2" charset="0"/>
                <a:ea typeface="Calibri"/>
                <a:cs typeface="Calibri"/>
                <a:sym typeface="Calibri"/>
              </a:rPr>
              <a:t>challenge</a:t>
            </a:r>
            <a:endParaRPr lang="en-CA" sz="2000" b="1" u="sng" dirty="0" smtClean="0">
              <a:solidFill>
                <a:schemeClr val="tx1"/>
              </a:solidFill>
              <a:latin typeface="GT Pressura Mono" pitchFamily="2" charset="0"/>
              <a:ea typeface="Calibri"/>
              <a:cs typeface="Calibri"/>
              <a:sym typeface="Calibri"/>
            </a:endParaRPr>
          </a:p>
          <a:p>
            <a:pPr lvl="0" algn="ctr" rtl="0">
              <a:spcBef>
                <a:spcPts val="0"/>
              </a:spcBef>
              <a:buNone/>
            </a:pPr>
            <a:endParaRPr lang="en-CA" sz="2400" dirty="0" smtClean="0">
              <a:solidFill>
                <a:srgbClr val="FF8B33"/>
              </a:solidFill>
              <a:latin typeface="GT Pressura Mono" pitchFamily="2" charset="0"/>
              <a:ea typeface="Calibri"/>
              <a:cs typeface="Calibri"/>
              <a:sym typeface="Calibri"/>
            </a:endParaRPr>
          </a:p>
          <a:p>
            <a:pPr algn="ctr"/>
            <a:r>
              <a:rPr lang="en-US" sz="2200" spc="-1" dirty="0" smtClean="0">
                <a:solidFill>
                  <a:schemeClr val="accent4"/>
                </a:solidFill>
                <a:uFill>
                  <a:solidFill>
                    <a:srgbClr val="FFFFFF"/>
                  </a:solidFill>
                </a:uFill>
                <a:latin typeface="GT Pressura Mono" pitchFamily="2" charset="0"/>
              </a:rPr>
              <a:t>If today is Friday, what is the day after the day before the day before tomorrow?</a:t>
            </a:r>
          </a:p>
          <a:p>
            <a:pPr lvl="0" rtl="0">
              <a:spcBef>
                <a:spcPts val="0"/>
              </a:spcBef>
              <a:buNone/>
            </a:pPr>
            <a:endParaRPr lang="en" sz="2400" dirty="0">
              <a:solidFill>
                <a:srgbClr val="FF8B33"/>
              </a:solidFill>
              <a:latin typeface="Calibri"/>
              <a:ea typeface="Calibri"/>
              <a:cs typeface="Calibri"/>
              <a:sym typeface="Calibri"/>
            </a:endParaRPr>
          </a:p>
          <a:p>
            <a:pPr lvl="0" rtl="0">
              <a:spcBef>
                <a:spcPts val="0"/>
              </a:spcBef>
              <a:buNone/>
            </a:pPr>
            <a:r>
              <a:rPr lang="en" sz="2400" dirty="0">
                <a:solidFill>
                  <a:srgbClr val="FF8B33"/>
                </a:solidFill>
                <a:latin typeface="Calibri"/>
                <a:ea typeface="Calibri"/>
                <a:cs typeface="Calibri"/>
                <a:sym typeface="Calibri"/>
              </a:rPr>
              <a:t> </a:t>
            </a:r>
          </a:p>
          <a:p>
            <a:pPr lvl="0">
              <a:spcBef>
                <a:spcPts val="0"/>
              </a:spcBef>
              <a:buNone/>
            </a:pPr>
            <a:endParaRPr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92078" y="-1"/>
            <a:ext cx="4512733" cy="4168403"/>
          </a:xfrm>
          <a:prstGeom prst="rect">
            <a:avLst/>
          </a:prstGeom>
        </p:spPr>
        <p:txBody>
          <a:bodyPr lIns="91425" tIns="91425" rIns="91425" bIns="91425" anchor="t" anchorCtr="0">
            <a:noAutofit/>
          </a:bodyPr>
          <a:lstStyle/>
          <a:p>
            <a:pPr marL="0" lvl="0" indent="0" algn="ctr">
              <a:spcBef>
                <a:spcPts val="0"/>
              </a:spcBef>
              <a:buClr>
                <a:schemeClr val="lt1"/>
              </a:buClr>
              <a:buSzPct val="25000"/>
              <a:buFont typeface="Arial"/>
              <a:buNone/>
            </a:pPr>
            <a:r>
              <a:rPr lang="en-CA" sz="3600" b="1" dirty="0" smtClean="0">
                <a:latin typeface="GT Pressura Mono" pitchFamily="2" charset="0"/>
              </a:rPr>
              <a:t>Applying</a:t>
            </a:r>
          </a:p>
          <a:p>
            <a:pPr marL="0" lvl="0" indent="0" algn="ctr">
              <a:spcBef>
                <a:spcPts val="0"/>
              </a:spcBef>
              <a:buClr>
                <a:schemeClr val="lt1"/>
              </a:buClr>
              <a:buSzPct val="25000"/>
              <a:buFont typeface="Arial"/>
              <a:buNone/>
            </a:pPr>
            <a:endParaRPr lang="en-CA" sz="3600" b="1" dirty="0" smtClean="0">
              <a:latin typeface="GT Pressura Mono" pitchFamily="2" charset="0"/>
            </a:endParaRPr>
          </a:p>
          <a:p>
            <a:pPr marL="0" lvl="0" indent="0" algn="ctr">
              <a:lnSpc>
                <a:spcPct val="150000"/>
              </a:lnSpc>
              <a:spcBef>
                <a:spcPts val="0"/>
              </a:spcBef>
              <a:buClr>
                <a:schemeClr val="lt1"/>
              </a:buClr>
              <a:buSzPct val="25000"/>
              <a:buFont typeface="Arial"/>
              <a:buNone/>
            </a:pPr>
            <a:r>
              <a:rPr lang="en-CA" sz="3000" b="1" i="1" dirty="0" smtClean="0">
                <a:ln>
                  <a:solidFill>
                    <a:schemeClr val="bg2"/>
                  </a:solidFill>
                </a:ln>
                <a:solidFill>
                  <a:schemeClr val="bg1"/>
                </a:solidFill>
                <a:latin typeface="GT Pressura Mono" pitchFamily="2" charset="0"/>
              </a:rPr>
              <a:t>Decomposition</a:t>
            </a:r>
            <a:r>
              <a:rPr lang="en-CA" sz="3000" b="1" dirty="0" smtClean="0">
                <a:solidFill>
                  <a:schemeClr val="bg1"/>
                </a:solidFill>
                <a:latin typeface="GT Pressura Mono" pitchFamily="2" charset="0"/>
              </a:rPr>
              <a:t>,</a:t>
            </a:r>
            <a:endParaRPr lang="en-CA" sz="3000" b="1" i="1" dirty="0" smtClean="0">
              <a:solidFill>
                <a:schemeClr val="bg1"/>
              </a:solidFill>
              <a:latin typeface="GT Pressura Mono" pitchFamily="2" charset="0"/>
            </a:endParaRPr>
          </a:p>
          <a:p>
            <a:pPr marL="0" lvl="0" indent="0" algn="ctr">
              <a:lnSpc>
                <a:spcPct val="150000"/>
              </a:lnSpc>
              <a:spcBef>
                <a:spcPts val="0"/>
              </a:spcBef>
              <a:buClr>
                <a:schemeClr val="lt1"/>
              </a:buClr>
              <a:buSzPct val="25000"/>
              <a:buFont typeface="Arial"/>
              <a:buNone/>
            </a:pPr>
            <a:r>
              <a:rPr lang="en-CA" sz="3000" b="1" i="1" dirty="0" smtClean="0">
                <a:solidFill>
                  <a:schemeClr val="bg1"/>
                </a:solidFill>
                <a:latin typeface="GT Pressura Mono" pitchFamily="2" charset="0"/>
              </a:rPr>
              <a:t> </a:t>
            </a:r>
            <a:r>
              <a:rPr lang="en-CA" sz="3000" b="1" i="1" dirty="0" smtClean="0">
                <a:ln>
                  <a:solidFill>
                    <a:schemeClr val="bg2"/>
                  </a:solidFill>
                </a:ln>
                <a:solidFill>
                  <a:schemeClr val="bg1"/>
                </a:solidFill>
                <a:latin typeface="GT Pressura Mono" pitchFamily="2" charset="0"/>
              </a:rPr>
              <a:t>Logic</a:t>
            </a:r>
            <a:r>
              <a:rPr lang="en-CA" sz="3000" b="1" dirty="0" smtClean="0">
                <a:solidFill>
                  <a:schemeClr val="bg1"/>
                </a:solidFill>
                <a:latin typeface="GT Pressura Mono" pitchFamily="2" charset="0"/>
              </a:rPr>
              <a:t>, </a:t>
            </a:r>
          </a:p>
          <a:p>
            <a:pPr marL="0" lvl="0" indent="0" algn="ctr">
              <a:lnSpc>
                <a:spcPct val="150000"/>
              </a:lnSpc>
              <a:spcBef>
                <a:spcPts val="0"/>
              </a:spcBef>
              <a:buClr>
                <a:schemeClr val="lt1"/>
              </a:buClr>
              <a:buSzPct val="25000"/>
              <a:buFont typeface="Arial"/>
              <a:buNone/>
            </a:pPr>
            <a:r>
              <a:rPr lang="en-CA" sz="3000" b="1" dirty="0" smtClean="0">
                <a:latin typeface="GT Pressura Mono" pitchFamily="2" charset="0"/>
              </a:rPr>
              <a:t>and </a:t>
            </a:r>
          </a:p>
          <a:p>
            <a:pPr marL="0" lvl="0" indent="0" algn="ctr">
              <a:lnSpc>
                <a:spcPct val="150000"/>
              </a:lnSpc>
              <a:spcBef>
                <a:spcPts val="0"/>
              </a:spcBef>
              <a:buClr>
                <a:schemeClr val="lt1"/>
              </a:buClr>
              <a:buSzPct val="25000"/>
              <a:buFont typeface="Arial"/>
              <a:buNone/>
            </a:pPr>
            <a:r>
              <a:rPr lang="en-CA" sz="3000" b="1" i="1" dirty="0" smtClean="0">
                <a:ln>
                  <a:solidFill>
                    <a:schemeClr val="bg2"/>
                  </a:solidFill>
                </a:ln>
                <a:solidFill>
                  <a:schemeClr val="bg1"/>
                </a:solidFill>
                <a:latin typeface="GT Pressura Mono" pitchFamily="2" charset="0"/>
              </a:rPr>
              <a:t>Pattern Recognition</a:t>
            </a:r>
            <a:endParaRPr lang="en-CA" sz="3000" b="1" i="1" dirty="0">
              <a:ln>
                <a:solidFill>
                  <a:schemeClr val="bg2"/>
                </a:solidFill>
              </a:ln>
              <a:solidFill>
                <a:schemeClr val="bg1"/>
              </a:solidFill>
              <a:latin typeface="GT Pressura Mono" pitchFamily="2" charset="0"/>
            </a:endParaRPr>
          </a:p>
        </p:txBody>
      </p:sp>
      <p:sp>
        <p:nvSpPr>
          <p:cNvPr id="270" name="Shape 270"/>
          <p:cNvSpPr txBox="1"/>
          <p:nvPr/>
        </p:nvSpPr>
        <p:spPr>
          <a:xfrm>
            <a:off x="809625" y="254000"/>
            <a:ext cx="3381375" cy="4587875"/>
          </a:xfrm>
          <a:prstGeom prst="rect">
            <a:avLst/>
          </a:prstGeom>
          <a:noFill/>
          <a:ln>
            <a:noFill/>
          </a:ln>
        </p:spPr>
        <p:txBody>
          <a:bodyPr lIns="91425" tIns="91425" rIns="91425" bIns="91425" anchor="t" anchorCtr="0">
            <a:noAutofit/>
          </a:bodyPr>
          <a:lstStyle/>
          <a:p>
            <a:pPr>
              <a:lnSpc>
                <a:spcPct val="150000"/>
              </a:lnSpc>
            </a:pPr>
            <a:r>
              <a:rPr lang="en-US" sz="2800" spc="-1" dirty="0" smtClean="0">
                <a:solidFill>
                  <a:schemeClr val="tx1"/>
                </a:solidFill>
                <a:uFill>
                  <a:solidFill>
                    <a:srgbClr val="FFFFFF"/>
                  </a:solidFill>
                </a:uFill>
                <a:latin typeface="GT Pressura Mono" pitchFamily="2" charset="0"/>
              </a:rPr>
              <a:t>If </a:t>
            </a:r>
            <a:r>
              <a:rPr lang="en-US" sz="2800" spc="-1" dirty="0" smtClean="0">
                <a:solidFill>
                  <a:schemeClr val="accent4"/>
                </a:solidFill>
                <a:uFill>
                  <a:solidFill>
                    <a:srgbClr val="FFFFFF"/>
                  </a:solidFill>
                </a:uFill>
                <a:latin typeface="GT Pressura Mono" pitchFamily="2" charset="0"/>
              </a:rPr>
              <a:t>today </a:t>
            </a:r>
            <a:r>
              <a:rPr lang="en-US" sz="2800" spc="-1" dirty="0" smtClean="0">
                <a:solidFill>
                  <a:schemeClr val="tx1"/>
                </a:solidFill>
                <a:uFill>
                  <a:solidFill>
                    <a:srgbClr val="FFFFFF"/>
                  </a:solidFill>
                </a:uFill>
                <a:latin typeface="GT Pressura Mono" pitchFamily="2" charset="0"/>
              </a:rPr>
              <a:t>is </a:t>
            </a:r>
            <a:r>
              <a:rPr lang="en-US" sz="2800" spc="-1" dirty="0" smtClean="0">
                <a:solidFill>
                  <a:schemeClr val="accent4"/>
                </a:solidFill>
                <a:uFill>
                  <a:solidFill>
                    <a:srgbClr val="FFFFFF"/>
                  </a:solidFill>
                </a:uFill>
                <a:latin typeface="GT Pressura Mono" pitchFamily="2" charset="0"/>
              </a:rPr>
              <a:t>Friday,</a:t>
            </a:r>
            <a:r>
              <a:rPr lang="en-US" sz="2800" spc="-1" dirty="0" smtClean="0">
                <a:solidFill>
                  <a:schemeClr val="tx1"/>
                </a:solidFill>
                <a:uFill>
                  <a:solidFill>
                    <a:srgbClr val="FFFFFF"/>
                  </a:solidFill>
                </a:uFill>
                <a:latin typeface="GT Pressura Mono" pitchFamily="2" charset="0"/>
              </a:rPr>
              <a:t> </a:t>
            </a:r>
            <a:br>
              <a:rPr lang="en-US" sz="2800" spc="-1" dirty="0" smtClean="0">
                <a:solidFill>
                  <a:schemeClr val="tx1"/>
                </a:solidFill>
                <a:uFill>
                  <a:solidFill>
                    <a:srgbClr val="FFFFFF"/>
                  </a:solidFill>
                </a:uFill>
                <a:latin typeface="GT Pressura Mono" pitchFamily="2" charset="0"/>
              </a:rPr>
            </a:br>
            <a:r>
              <a:rPr lang="en-US" sz="2800" spc="-1" dirty="0" smtClean="0">
                <a:solidFill>
                  <a:schemeClr val="tx1"/>
                </a:solidFill>
                <a:uFill>
                  <a:solidFill>
                    <a:srgbClr val="FFFFFF"/>
                  </a:solidFill>
                </a:uFill>
                <a:latin typeface="GT Pressura Mono" pitchFamily="2" charset="0"/>
              </a:rPr>
              <a:t>what is </a:t>
            </a:r>
          </a:p>
          <a:p>
            <a:pPr>
              <a:lnSpc>
                <a:spcPct val="150000"/>
              </a:lnSpc>
            </a:pPr>
            <a:r>
              <a:rPr lang="en-US" sz="2800" spc="-1" dirty="0" smtClean="0">
                <a:solidFill>
                  <a:schemeClr val="tx1"/>
                </a:solidFill>
                <a:uFill>
                  <a:solidFill>
                    <a:srgbClr val="FFFFFF"/>
                  </a:solidFill>
                </a:uFill>
                <a:latin typeface="GT Pressura Mono" pitchFamily="2" charset="0"/>
              </a:rPr>
              <a:t>the day after </a:t>
            </a:r>
          </a:p>
          <a:p>
            <a:pPr>
              <a:lnSpc>
                <a:spcPct val="150000"/>
              </a:lnSpc>
            </a:pPr>
            <a:r>
              <a:rPr lang="en-US" sz="2800" spc="-1" dirty="0" smtClean="0">
                <a:solidFill>
                  <a:schemeClr val="tx1"/>
                </a:solidFill>
                <a:uFill>
                  <a:solidFill>
                    <a:srgbClr val="FFFFFF"/>
                  </a:solidFill>
                </a:uFill>
                <a:latin typeface="GT Pressura Mono" pitchFamily="2" charset="0"/>
              </a:rPr>
              <a:t>the day before </a:t>
            </a:r>
          </a:p>
          <a:p>
            <a:pPr>
              <a:lnSpc>
                <a:spcPct val="150000"/>
              </a:lnSpc>
            </a:pPr>
            <a:r>
              <a:rPr lang="en-US" sz="2800" spc="-1" dirty="0" smtClean="0">
                <a:solidFill>
                  <a:schemeClr val="tx1"/>
                </a:solidFill>
                <a:uFill>
                  <a:solidFill>
                    <a:srgbClr val="FFFFFF"/>
                  </a:solidFill>
                </a:uFill>
                <a:latin typeface="GT Pressura Mono" pitchFamily="2" charset="0"/>
              </a:rPr>
              <a:t>the day before </a:t>
            </a:r>
          </a:p>
          <a:p>
            <a:pPr>
              <a:lnSpc>
                <a:spcPct val="150000"/>
              </a:lnSpc>
            </a:pPr>
            <a:r>
              <a:rPr lang="en-US" sz="2800" spc="-1" dirty="0" smtClean="0">
                <a:solidFill>
                  <a:schemeClr val="tx1"/>
                </a:solidFill>
                <a:uFill>
                  <a:solidFill>
                    <a:srgbClr val="FFFFFF"/>
                  </a:solidFill>
                </a:uFill>
                <a:latin typeface="GT Pressura Mono" pitchFamily="2" charset="0"/>
              </a:rPr>
              <a:t>tomorrow?</a:t>
            </a:r>
          </a:p>
          <a:p>
            <a:pPr lvl="0" rtl="0">
              <a:spcBef>
                <a:spcPts val="0"/>
              </a:spcBef>
              <a:buNone/>
            </a:pPr>
            <a:endParaRPr lang="en" sz="2800" dirty="0">
              <a:solidFill>
                <a:srgbClr val="FF8B33"/>
              </a:solidFill>
              <a:latin typeface="Calibri"/>
              <a:ea typeface="Calibri"/>
              <a:cs typeface="Calibri"/>
              <a:sym typeface="Calibri"/>
            </a:endParaRPr>
          </a:p>
          <a:p>
            <a:pPr lvl="0" rtl="0">
              <a:spcBef>
                <a:spcPts val="0"/>
              </a:spcBef>
              <a:buNone/>
            </a:pPr>
            <a:r>
              <a:rPr lang="en" sz="2800" dirty="0">
                <a:solidFill>
                  <a:srgbClr val="FF8B33"/>
                </a:solidFill>
                <a:latin typeface="Calibri"/>
                <a:ea typeface="Calibri"/>
                <a:cs typeface="Calibri"/>
                <a:sym typeface="Calibri"/>
              </a:rPr>
              <a:t> </a:t>
            </a:r>
          </a:p>
          <a:p>
            <a:pPr lvl="0">
              <a:spcBef>
                <a:spcPts val="0"/>
              </a:spcBef>
              <a:buNone/>
            </a:pPr>
            <a:endParaRPr sz="16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79015" y="0"/>
            <a:ext cx="4512733" cy="5143500"/>
          </a:xfrm>
          <a:prstGeom prst="rect">
            <a:avLst/>
          </a:prstGeom>
        </p:spPr>
        <p:txBody>
          <a:bodyPr lIns="91425" tIns="91425" rIns="91425" bIns="91425" anchor="t" anchorCtr="0">
            <a:noAutofit/>
          </a:bodyPr>
          <a:lstStyle/>
          <a:p>
            <a:pPr marL="0" lvl="0" indent="0" algn="ctr">
              <a:spcBef>
                <a:spcPts val="0"/>
              </a:spcBef>
              <a:buSzPct val="25000"/>
              <a:buNone/>
            </a:pPr>
            <a:r>
              <a:rPr lang="en-CA" sz="4000" b="1" dirty="0" smtClean="0">
                <a:latin typeface="GT Pressura Mono" pitchFamily="2" charset="0"/>
              </a:rPr>
              <a:t>Applying</a:t>
            </a:r>
          </a:p>
          <a:p>
            <a:pPr marL="0" lvl="0" indent="0" algn="ctr">
              <a:spcBef>
                <a:spcPts val="0"/>
              </a:spcBef>
              <a:buSzPct val="25000"/>
              <a:buNone/>
            </a:pPr>
            <a:endParaRPr lang="en-CA" sz="4000" b="1" dirty="0" smtClean="0">
              <a:latin typeface="GT Pressura Mono" pitchFamily="2" charset="0"/>
            </a:endParaRP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Decomposition</a:t>
            </a:r>
            <a:r>
              <a:rPr lang="en-CA" sz="3200" b="1" dirty="0" smtClean="0">
                <a:solidFill>
                  <a:schemeClr val="bg1"/>
                </a:solidFill>
                <a:latin typeface="GT Pressura Mono" pitchFamily="2" charset="0"/>
              </a:rPr>
              <a:t>,</a:t>
            </a:r>
            <a:endParaRPr lang="en-CA" sz="3200" b="1" i="1" dirty="0" smtClean="0">
              <a:solidFill>
                <a:schemeClr val="bg1"/>
              </a:solidFill>
              <a:latin typeface="GT Pressura Mono" pitchFamily="2" charset="0"/>
            </a:endParaRPr>
          </a:p>
          <a:p>
            <a:pPr marL="0" lvl="0" indent="0" algn="ctr">
              <a:lnSpc>
                <a:spcPct val="150000"/>
              </a:lnSpc>
              <a:spcBef>
                <a:spcPts val="0"/>
              </a:spcBef>
              <a:buSzPct val="25000"/>
              <a:buNone/>
            </a:pPr>
            <a:r>
              <a:rPr lang="en-CA" sz="3200" b="1" i="1" dirty="0" smtClean="0">
                <a:solidFill>
                  <a:schemeClr val="bg1"/>
                </a:solidFill>
                <a:latin typeface="GT Pressura Mono" pitchFamily="2" charset="0"/>
              </a:rPr>
              <a:t> </a:t>
            </a:r>
            <a:r>
              <a:rPr lang="en-CA" sz="3200" b="1" i="1" dirty="0" smtClean="0">
                <a:ln>
                  <a:solidFill>
                    <a:schemeClr val="bg2"/>
                  </a:solidFill>
                </a:ln>
                <a:solidFill>
                  <a:schemeClr val="bg1"/>
                </a:solidFill>
                <a:latin typeface="GT Pressura Mono" pitchFamily="2" charset="0"/>
              </a:rPr>
              <a:t>Logic</a:t>
            </a:r>
            <a:r>
              <a:rPr lang="en-CA" sz="3200" b="1" dirty="0" smtClean="0">
                <a:solidFill>
                  <a:schemeClr val="bg1"/>
                </a:solidFill>
                <a:latin typeface="GT Pressura Mono" pitchFamily="2" charset="0"/>
              </a:rPr>
              <a:t>, </a:t>
            </a:r>
          </a:p>
          <a:p>
            <a:pPr marL="0" lvl="0" indent="0" algn="ctr">
              <a:lnSpc>
                <a:spcPct val="150000"/>
              </a:lnSpc>
              <a:spcBef>
                <a:spcPts val="0"/>
              </a:spcBef>
              <a:buSzPct val="25000"/>
              <a:buNone/>
            </a:pPr>
            <a:r>
              <a:rPr lang="en-CA" sz="3200" b="1" dirty="0" smtClean="0">
                <a:latin typeface="GT Pressura Mono" pitchFamily="2" charset="0"/>
              </a:rPr>
              <a:t>and </a:t>
            </a: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Pattern Recognition</a:t>
            </a:r>
            <a:endParaRPr lang="en-CA" sz="3200" b="1" i="1" dirty="0">
              <a:ln>
                <a:solidFill>
                  <a:schemeClr val="bg2"/>
                </a:solidFill>
              </a:ln>
              <a:solidFill>
                <a:schemeClr val="bg1"/>
              </a:solidFill>
              <a:latin typeface="GT Pressura Mono" pitchFamily="2" charset="0"/>
            </a:endParaRPr>
          </a:p>
        </p:txBody>
      </p:sp>
      <p:sp>
        <p:nvSpPr>
          <p:cNvPr id="270" name="Shape 270"/>
          <p:cNvSpPr txBox="1"/>
          <p:nvPr/>
        </p:nvSpPr>
        <p:spPr>
          <a:xfrm>
            <a:off x="186236" y="666750"/>
            <a:ext cx="3941264" cy="3479800"/>
          </a:xfrm>
          <a:prstGeom prst="rect">
            <a:avLst/>
          </a:prstGeom>
          <a:noFill/>
          <a:ln>
            <a:noFill/>
          </a:ln>
        </p:spPr>
        <p:txBody>
          <a:bodyPr lIns="91425" tIns="91425" rIns="91425" bIns="91425" anchor="t" anchorCtr="0">
            <a:noAutofit/>
          </a:bodyPr>
          <a:lstStyle/>
          <a:p>
            <a:r>
              <a:rPr lang="en-US" sz="2800" spc="-1" dirty="0" smtClean="0">
                <a:solidFill>
                  <a:schemeClr val="tx1"/>
                </a:solidFill>
                <a:uFill>
                  <a:solidFill>
                    <a:srgbClr val="FFFFFF"/>
                  </a:solidFill>
                </a:uFill>
                <a:latin typeface="GT Pressura Mono" pitchFamily="2" charset="0"/>
              </a:rPr>
              <a:t>If </a:t>
            </a:r>
            <a:r>
              <a:rPr lang="en-US" sz="2800" spc="-1" dirty="0" smtClean="0">
                <a:solidFill>
                  <a:srgbClr val="EB581D"/>
                </a:solidFill>
                <a:uFill>
                  <a:solidFill>
                    <a:srgbClr val="FFFFFF"/>
                  </a:solidFill>
                </a:uFill>
                <a:latin typeface="GT Pressura Mono" pitchFamily="2" charset="0"/>
              </a:rPr>
              <a:t>today </a:t>
            </a:r>
            <a:r>
              <a:rPr lang="en-US" sz="2800" spc="-1" dirty="0" smtClean="0">
                <a:solidFill>
                  <a:schemeClr val="tx1"/>
                </a:solidFill>
                <a:uFill>
                  <a:solidFill>
                    <a:srgbClr val="FFFFFF"/>
                  </a:solidFill>
                </a:uFill>
                <a:latin typeface="GT Pressura Mono" pitchFamily="2" charset="0"/>
              </a:rPr>
              <a:t>is </a:t>
            </a:r>
            <a:r>
              <a:rPr lang="en-US" sz="2800" spc="-1" dirty="0" smtClean="0">
                <a:solidFill>
                  <a:srgbClr val="EB581D"/>
                </a:solidFill>
                <a:uFill>
                  <a:solidFill>
                    <a:srgbClr val="FFFFFF"/>
                  </a:solidFill>
                </a:uFill>
                <a:latin typeface="GT Pressura Mono" pitchFamily="2" charset="0"/>
              </a:rPr>
              <a:t>Friday</a:t>
            </a:r>
            <a:r>
              <a:rPr lang="en-US" sz="2800" spc="-1" dirty="0" smtClean="0">
                <a:solidFill>
                  <a:srgbClr val="33AFF7"/>
                </a:solidFill>
                <a:uFill>
                  <a:solidFill>
                    <a:srgbClr val="FFFFFF"/>
                  </a:solidFill>
                </a:uFill>
                <a:latin typeface="GT Pressura Mono" pitchFamily="2" charset="0"/>
              </a:rPr>
              <a:t>,</a:t>
            </a:r>
            <a:r>
              <a:rPr lang="en-US" sz="2800" b="1" spc="-1" dirty="0" smtClean="0">
                <a:solidFill>
                  <a:srgbClr val="33AFF7"/>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
            </a:r>
            <a:br>
              <a:rPr lang="en-US" sz="2800" spc="-1" dirty="0" smtClean="0">
                <a:solidFill>
                  <a:schemeClr val="tx1"/>
                </a:solidFill>
                <a:uFill>
                  <a:solidFill>
                    <a:srgbClr val="FFFFFF"/>
                  </a:solidFill>
                </a:uFill>
                <a:latin typeface="GT Pressura Mono" pitchFamily="2" charset="0"/>
              </a:rPr>
            </a:br>
            <a:r>
              <a:rPr lang="en-US" sz="2800" spc="-1" dirty="0" smtClean="0">
                <a:solidFill>
                  <a:schemeClr val="tx1"/>
                </a:solidFill>
                <a:uFill>
                  <a:solidFill>
                    <a:srgbClr val="FFFFFF"/>
                  </a:solidFill>
                </a:uFill>
                <a:latin typeface="GT Pressura Mono" pitchFamily="2" charset="0"/>
              </a:rPr>
              <a:t>what is </a:t>
            </a:r>
          </a:p>
          <a:p>
            <a:r>
              <a:rPr lang="en-US" sz="2800" spc="-1" dirty="0" smtClean="0">
                <a:solidFill>
                  <a:schemeClr val="tx1"/>
                </a:solidFill>
                <a:uFill>
                  <a:solidFill>
                    <a:srgbClr val="FFFFFF"/>
                  </a:solidFill>
                </a:uFill>
                <a:latin typeface="GT Pressura Mono" pitchFamily="2" charset="0"/>
              </a:rPr>
              <a:t>  the day after </a:t>
            </a:r>
          </a:p>
          <a:p>
            <a:r>
              <a:rPr lang="en-US" sz="2800" spc="-1" dirty="0" smtClean="0">
                <a:solidFill>
                  <a:schemeClr val="accent2"/>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the day before </a:t>
            </a:r>
          </a:p>
          <a:p>
            <a:r>
              <a:rPr lang="en-US" sz="2800" spc="-1" dirty="0" smtClean="0">
                <a:solidFill>
                  <a:srgbClr val="0000FF"/>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the day before         </a:t>
            </a:r>
          </a:p>
          <a:p>
            <a:r>
              <a:rPr lang="en-US" sz="2800" spc="-1" dirty="0" smtClean="0">
                <a:solidFill>
                  <a:schemeClr val="tx1"/>
                </a:solidFill>
                <a:uFill>
                  <a:solidFill>
                    <a:srgbClr val="FFFFFF"/>
                  </a:solidFill>
                </a:uFill>
                <a:latin typeface="GT Pressura Mono" pitchFamily="2" charset="0"/>
              </a:rPr>
              <a:t>	</a:t>
            </a:r>
            <a:r>
              <a:rPr lang="en-US" sz="2800" spc="-1" dirty="0" smtClean="0">
                <a:solidFill>
                  <a:srgbClr val="008000"/>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tomorrow?</a:t>
            </a:r>
          </a:p>
          <a:p>
            <a:pPr lvl="0" rtl="0">
              <a:spcBef>
                <a:spcPts val="0"/>
              </a:spcBef>
              <a:buNone/>
            </a:pPr>
            <a:endParaRPr lang="en" sz="2800" dirty="0">
              <a:solidFill>
                <a:srgbClr val="FF8B33"/>
              </a:solidFill>
              <a:latin typeface="Calibri"/>
              <a:ea typeface="Calibri"/>
              <a:cs typeface="Calibri"/>
              <a:sym typeface="Calibri"/>
            </a:endParaRPr>
          </a:p>
          <a:p>
            <a:pPr lvl="0" rtl="0">
              <a:spcBef>
                <a:spcPts val="0"/>
              </a:spcBef>
              <a:buNone/>
            </a:pPr>
            <a:r>
              <a:rPr lang="en" sz="2800" dirty="0">
                <a:solidFill>
                  <a:srgbClr val="FF8B33"/>
                </a:solidFill>
                <a:latin typeface="Calibri"/>
                <a:ea typeface="Calibri"/>
                <a:cs typeface="Calibri"/>
                <a:sym typeface="Calibri"/>
              </a:rPr>
              <a:t> </a:t>
            </a:r>
          </a:p>
          <a:p>
            <a:pPr lvl="0">
              <a:spcBef>
                <a:spcPts val="0"/>
              </a:spcBef>
              <a:buNone/>
            </a:pPr>
            <a:endParaRPr sz="28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92078" y="0"/>
            <a:ext cx="4512733" cy="5143500"/>
          </a:xfrm>
          <a:prstGeom prst="rect">
            <a:avLst/>
          </a:prstGeom>
        </p:spPr>
        <p:txBody>
          <a:bodyPr lIns="91425" tIns="91425" rIns="91425" bIns="91425" anchor="t" anchorCtr="0">
            <a:noAutofit/>
          </a:bodyPr>
          <a:lstStyle/>
          <a:p>
            <a:pPr marL="0" lvl="0" indent="0" algn="ctr">
              <a:spcBef>
                <a:spcPts val="0"/>
              </a:spcBef>
              <a:buSzPct val="25000"/>
              <a:buNone/>
            </a:pPr>
            <a:r>
              <a:rPr lang="en-CA" sz="4000" b="1" dirty="0" smtClean="0">
                <a:latin typeface="GT Pressura Mono" pitchFamily="2" charset="0"/>
              </a:rPr>
              <a:t>Applying</a:t>
            </a:r>
          </a:p>
          <a:p>
            <a:pPr marL="0" lvl="0" indent="0" algn="ctr">
              <a:spcBef>
                <a:spcPts val="0"/>
              </a:spcBef>
              <a:buSzPct val="25000"/>
              <a:buNone/>
            </a:pPr>
            <a:endParaRPr lang="en-CA" sz="4000" b="1" dirty="0" smtClean="0">
              <a:latin typeface="GT Pressura Mono" pitchFamily="2" charset="0"/>
            </a:endParaRP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Decomposition</a:t>
            </a:r>
            <a:r>
              <a:rPr lang="en-CA" sz="3200" b="1" dirty="0" smtClean="0">
                <a:solidFill>
                  <a:schemeClr val="bg1"/>
                </a:solidFill>
                <a:latin typeface="GT Pressura Mono" pitchFamily="2" charset="0"/>
              </a:rPr>
              <a:t>,</a:t>
            </a:r>
            <a:endParaRPr lang="en-CA" sz="3200" b="1" i="1" dirty="0" smtClean="0">
              <a:solidFill>
                <a:schemeClr val="bg1"/>
              </a:solidFill>
              <a:latin typeface="GT Pressura Mono" pitchFamily="2" charset="0"/>
            </a:endParaRPr>
          </a:p>
          <a:p>
            <a:pPr marL="0" lvl="0" indent="0" algn="ctr">
              <a:lnSpc>
                <a:spcPct val="150000"/>
              </a:lnSpc>
              <a:spcBef>
                <a:spcPts val="0"/>
              </a:spcBef>
              <a:buSzPct val="25000"/>
              <a:buNone/>
            </a:pPr>
            <a:r>
              <a:rPr lang="en-CA" sz="3200" b="1" i="1" dirty="0" smtClean="0">
                <a:solidFill>
                  <a:schemeClr val="bg1"/>
                </a:solidFill>
                <a:latin typeface="GT Pressura Mono" pitchFamily="2" charset="0"/>
              </a:rPr>
              <a:t> </a:t>
            </a:r>
            <a:r>
              <a:rPr lang="en-CA" sz="3200" b="1" i="1" dirty="0" smtClean="0">
                <a:ln>
                  <a:solidFill>
                    <a:schemeClr val="bg2"/>
                  </a:solidFill>
                </a:ln>
                <a:solidFill>
                  <a:schemeClr val="bg1"/>
                </a:solidFill>
                <a:latin typeface="GT Pressura Mono" pitchFamily="2" charset="0"/>
              </a:rPr>
              <a:t>Logic</a:t>
            </a:r>
            <a:r>
              <a:rPr lang="en-CA" sz="3200" b="1" dirty="0" smtClean="0">
                <a:solidFill>
                  <a:schemeClr val="bg1"/>
                </a:solidFill>
                <a:latin typeface="GT Pressura Mono" pitchFamily="2" charset="0"/>
              </a:rPr>
              <a:t>, </a:t>
            </a:r>
          </a:p>
          <a:p>
            <a:pPr marL="0" lvl="0" indent="0" algn="ctr">
              <a:lnSpc>
                <a:spcPct val="150000"/>
              </a:lnSpc>
              <a:spcBef>
                <a:spcPts val="0"/>
              </a:spcBef>
              <a:buSzPct val="25000"/>
              <a:buNone/>
            </a:pPr>
            <a:r>
              <a:rPr lang="en-CA" sz="3200" b="1" dirty="0" smtClean="0">
                <a:latin typeface="GT Pressura Mono" pitchFamily="2" charset="0"/>
              </a:rPr>
              <a:t>and </a:t>
            </a: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Pattern Recognition</a:t>
            </a:r>
            <a:endParaRPr lang="en-CA" sz="3200" b="1" i="1" dirty="0">
              <a:ln>
                <a:solidFill>
                  <a:schemeClr val="bg2"/>
                </a:solidFill>
              </a:ln>
              <a:solidFill>
                <a:schemeClr val="bg1"/>
              </a:solidFill>
              <a:latin typeface="GT Pressura Mono" pitchFamily="2" charset="0"/>
            </a:endParaRPr>
          </a:p>
        </p:txBody>
      </p:sp>
      <p:sp>
        <p:nvSpPr>
          <p:cNvPr id="270" name="Shape 270"/>
          <p:cNvSpPr txBox="1"/>
          <p:nvPr/>
        </p:nvSpPr>
        <p:spPr>
          <a:xfrm>
            <a:off x="71974" y="448142"/>
            <a:ext cx="4398425" cy="3218983"/>
          </a:xfrm>
          <a:prstGeom prst="rect">
            <a:avLst/>
          </a:prstGeom>
          <a:noFill/>
          <a:ln>
            <a:noFill/>
          </a:ln>
        </p:spPr>
        <p:txBody>
          <a:bodyPr lIns="91425" tIns="91425" rIns="91425" bIns="91425" anchor="t" anchorCtr="0">
            <a:noAutofit/>
          </a:bodyPr>
          <a:lstStyle/>
          <a:p>
            <a:r>
              <a:rPr lang="en-CA" sz="2400" dirty="0" smtClean="0">
                <a:solidFill>
                  <a:schemeClr val="accent4"/>
                </a:solidFill>
                <a:latin typeface="GT Pressura Mono" pitchFamily="2" charset="0"/>
                <a:ea typeface="Calibri"/>
                <a:cs typeface="Calibri"/>
                <a:sym typeface="Calibri"/>
              </a:rPr>
              <a:t>Is this a simpler problem now?</a:t>
            </a:r>
          </a:p>
          <a:p>
            <a:pPr lvl="0" rtl="0">
              <a:spcBef>
                <a:spcPts val="0"/>
              </a:spcBef>
              <a:buNone/>
            </a:pPr>
            <a:endParaRPr lang="en-CA" sz="2400" dirty="0" smtClean="0">
              <a:solidFill>
                <a:srgbClr val="FF8B33"/>
              </a:solidFill>
              <a:latin typeface="GT Pressura Mono" pitchFamily="2" charset="0"/>
              <a:ea typeface="Calibri"/>
              <a:cs typeface="Calibri"/>
              <a:sym typeface="Calibri"/>
            </a:endParaRPr>
          </a:p>
          <a:p>
            <a:r>
              <a:rPr lang="en-US" sz="2400" spc="-1" dirty="0" smtClean="0">
                <a:solidFill>
                  <a:schemeClr val="tx1"/>
                </a:solidFill>
                <a:uFill>
                  <a:solidFill>
                    <a:srgbClr val="FFFFFF"/>
                  </a:solidFill>
                </a:uFill>
                <a:latin typeface="GT Pressura Mono" pitchFamily="2" charset="0"/>
              </a:rPr>
              <a:t>If today is Friday, what is </a:t>
            </a:r>
            <a:br>
              <a:rPr lang="en-US" sz="2400" spc="-1" dirty="0" smtClean="0">
                <a:solidFill>
                  <a:schemeClr val="tx1"/>
                </a:solidFill>
                <a:uFill>
                  <a:solidFill>
                    <a:srgbClr val="FFFFFF"/>
                  </a:solidFill>
                </a:uFill>
                <a:latin typeface="GT Pressura Mono" pitchFamily="2" charset="0"/>
              </a:rPr>
            </a:b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the day after </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the day before </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the day before </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tomorrow</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 ?</a:t>
            </a:r>
          </a:p>
          <a:p>
            <a:pPr lvl="0" rtl="0">
              <a:spcBef>
                <a:spcPts val="0"/>
              </a:spcBef>
              <a:buNone/>
            </a:pPr>
            <a:endParaRPr lang="en" sz="3200" dirty="0">
              <a:solidFill>
                <a:srgbClr val="FF8B33"/>
              </a:solidFill>
              <a:latin typeface="Calibri"/>
              <a:ea typeface="Calibri"/>
              <a:cs typeface="Calibri"/>
              <a:sym typeface="Calibri"/>
            </a:endParaRPr>
          </a:p>
          <a:p>
            <a:pPr lvl="0" rtl="0">
              <a:spcBef>
                <a:spcPts val="0"/>
              </a:spcBef>
              <a:buNone/>
            </a:pPr>
            <a:r>
              <a:rPr lang="en" sz="3200" dirty="0">
                <a:solidFill>
                  <a:srgbClr val="FF8B33"/>
                </a:solidFill>
                <a:latin typeface="Calibri"/>
                <a:ea typeface="Calibri"/>
                <a:cs typeface="Calibri"/>
                <a:sym typeface="Calibri"/>
              </a:rPr>
              <a:t> </a:t>
            </a:r>
          </a:p>
          <a:p>
            <a:pPr lvl="0">
              <a:spcBef>
                <a:spcPts val="0"/>
              </a:spcBef>
              <a:buNone/>
            </a:pPr>
            <a:endParaRPr sz="1800"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699000" y="0"/>
            <a:ext cx="4445000" cy="4906433"/>
          </a:xfrm>
          <a:prstGeom prst="rect">
            <a:avLst/>
          </a:prstGeom>
        </p:spPr>
        <p:txBody>
          <a:bodyPr lIns="91425" tIns="91425" rIns="91425" bIns="91425" anchor="t" anchorCtr="0">
            <a:noAutofit/>
          </a:bodyPr>
          <a:lstStyle/>
          <a:p>
            <a:pPr marL="0" lvl="0" indent="0" algn="ctr">
              <a:spcBef>
                <a:spcPts val="0"/>
              </a:spcBef>
              <a:buClr>
                <a:schemeClr val="accent4"/>
              </a:buClr>
              <a:buSzPct val="25000"/>
              <a:buNone/>
            </a:pPr>
            <a:r>
              <a:rPr lang="en-US" sz="2800" b="1" dirty="0" smtClean="0">
                <a:latin typeface="GT Pressura Mono" pitchFamily="2" charset="0"/>
              </a:rPr>
              <a:t> Computational thinking applied!</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Decomposition</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Logic</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Pattern Recognition</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Algorithm</a:t>
            </a:r>
          </a:p>
          <a:p>
            <a:pPr marL="0" indent="0">
              <a:spcBef>
                <a:spcPts val="0"/>
              </a:spcBef>
              <a:buClr>
                <a:schemeClr val="bg2"/>
              </a:buClr>
              <a:buSzPct val="75000"/>
              <a:buFont typeface="Wingdings" charset="2"/>
              <a:buChar char="ü"/>
            </a:pPr>
            <a:endParaRPr lang="en-US" sz="3200" b="1" dirty="0"/>
          </a:p>
        </p:txBody>
      </p:sp>
      <p:sp>
        <p:nvSpPr>
          <p:cNvPr id="270" name="Shape 270"/>
          <p:cNvSpPr txBox="1"/>
          <p:nvPr/>
        </p:nvSpPr>
        <p:spPr>
          <a:xfrm>
            <a:off x="61341" y="1058750"/>
            <a:ext cx="4398425" cy="3479800"/>
          </a:xfrm>
          <a:prstGeom prst="rect">
            <a:avLst/>
          </a:prstGeom>
          <a:noFill/>
          <a:ln>
            <a:noFill/>
          </a:ln>
        </p:spPr>
        <p:txBody>
          <a:bodyPr lIns="91425" tIns="91425" rIns="91425" bIns="91425" anchor="t" anchorCtr="0">
            <a:noAutofit/>
          </a:bodyPr>
          <a:lstStyle/>
          <a:p>
            <a:pPr lvl="0" rtl="0">
              <a:spcBef>
                <a:spcPts val="0"/>
              </a:spcBef>
              <a:buNone/>
            </a:pPr>
            <a:endParaRPr lang="en-CA" sz="2400" dirty="0" smtClean="0">
              <a:solidFill>
                <a:schemeClr val="tx1"/>
              </a:solidFill>
              <a:latin typeface="Calibri"/>
              <a:ea typeface="Calibri"/>
              <a:cs typeface="Calibri"/>
              <a:sym typeface="Calibri"/>
            </a:endParaRPr>
          </a:p>
          <a:p>
            <a:pPr lvl="0" rtl="0">
              <a:spcBef>
                <a:spcPts val="0"/>
              </a:spcBef>
              <a:buNone/>
            </a:pPr>
            <a:endParaRPr lang="en-CA" sz="2400" dirty="0" smtClean="0">
              <a:solidFill>
                <a:schemeClr val="tx1"/>
              </a:solidFill>
              <a:latin typeface="Calibri"/>
              <a:ea typeface="Calibri"/>
              <a:cs typeface="Calibri"/>
              <a:sym typeface="Calibri"/>
            </a:endParaRPr>
          </a:p>
          <a:p>
            <a:pPr algn="ctr"/>
            <a:r>
              <a:rPr lang="en-US" sz="2400" b="1" spc="-1" dirty="0" smtClean="0">
                <a:solidFill>
                  <a:schemeClr val="tx1"/>
                </a:solidFill>
                <a:uFill>
                  <a:solidFill>
                    <a:srgbClr val="FFFFFF"/>
                  </a:solidFill>
                </a:uFill>
                <a:latin typeface="GT Pressura Mono" pitchFamily="2" charset="0"/>
              </a:rPr>
              <a:t>If today is Friday, what is the day after the day before the day before tomorrow?</a:t>
            </a:r>
            <a:endParaRPr lang="en-US" sz="1000" b="1" spc="-1" dirty="0" smtClean="0">
              <a:solidFill>
                <a:schemeClr val="tx1"/>
              </a:solidFill>
              <a:uFill>
                <a:solidFill>
                  <a:srgbClr val="FFFFFF"/>
                </a:solidFill>
              </a:uFill>
              <a:latin typeface="GT Pressura Mono" pitchFamily="2" charset="0"/>
            </a:endParaRPr>
          </a:p>
          <a:p>
            <a:pPr lvl="0" rtl="0">
              <a:spcBef>
                <a:spcPts val="0"/>
              </a:spcBef>
              <a:buNone/>
            </a:pPr>
            <a:endParaRPr lang="en" sz="2400" dirty="0">
              <a:solidFill>
                <a:srgbClr val="FF8B33"/>
              </a:solidFill>
              <a:latin typeface="Calibri"/>
              <a:ea typeface="Calibri"/>
              <a:cs typeface="Calibri"/>
              <a:sym typeface="Calibri"/>
            </a:endParaRPr>
          </a:p>
          <a:p>
            <a:pPr lvl="0" rtl="0">
              <a:spcBef>
                <a:spcPts val="0"/>
              </a:spcBef>
              <a:buNone/>
            </a:pPr>
            <a:r>
              <a:rPr lang="en" sz="2400" dirty="0">
                <a:solidFill>
                  <a:srgbClr val="FF8B33"/>
                </a:solidFill>
                <a:latin typeface="Calibri"/>
                <a:ea typeface="Calibri"/>
                <a:cs typeface="Calibri"/>
                <a:sym typeface="Calibri"/>
              </a:rPr>
              <a:t> </a:t>
            </a:r>
          </a:p>
          <a:p>
            <a:pPr lvl="0">
              <a:spcBef>
                <a:spcPts val="0"/>
              </a:spcBef>
              <a:buNone/>
            </a:pPr>
            <a:endParaRPr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p:nvPr/>
        </p:nvSpPr>
        <p:spPr>
          <a:xfrm flipH="1">
            <a:off x="1395915" y="2065868"/>
            <a:ext cx="6411149" cy="873600"/>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 name="Title 4"/>
          <p:cNvSpPr>
            <a:spLocks noGrp="1"/>
          </p:cNvSpPr>
          <p:nvPr>
            <p:ph type="title"/>
          </p:nvPr>
        </p:nvSpPr>
        <p:spPr>
          <a:xfrm>
            <a:off x="1395915" y="2065868"/>
            <a:ext cx="6411149" cy="873600"/>
          </a:xfrm>
        </p:spPr>
        <p:txBody>
          <a:bodyPr/>
          <a:lstStyle/>
          <a:p>
            <a:pPr>
              <a:lnSpc>
                <a:spcPct val="100000"/>
              </a:lnSpc>
            </a:pPr>
            <a:r>
              <a:rPr lang="en-US" sz="4800" b="1" dirty="0" smtClean="0">
                <a:latin typeface="GT Pressura Mono" pitchFamily="2" charset="0"/>
              </a:rPr>
              <a:t>Practices</a:t>
            </a:r>
            <a:endParaRPr lang="en-US" sz="4800" b="1" dirty="0">
              <a:latin typeface="GT Pressura Mon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p:nvPr/>
        </p:nvSpPr>
        <p:spPr>
          <a:xfrm flipH="1">
            <a:off x="567664" y="261938"/>
            <a:ext cx="4761981" cy="873600"/>
          </a:xfrm>
          <a:prstGeom prst="rect">
            <a:avLst/>
          </a:prstGeom>
          <a:solidFill>
            <a:schemeClr val="dk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rtl="0">
              <a:spcBef>
                <a:spcPts val="0"/>
              </a:spcBef>
              <a:buNone/>
            </a:pPr>
            <a:r>
              <a:rPr lang="en-CA" sz="3600" dirty="0" smtClean="0">
                <a:solidFill>
                  <a:schemeClr val="lt1"/>
                </a:solidFill>
                <a:latin typeface="GT Pressura Mono" pitchFamily="2" charset="0"/>
                <a:ea typeface="Calibri"/>
                <a:cs typeface="Calibri"/>
                <a:sym typeface="Calibri"/>
              </a:rPr>
              <a:t>Inspire &amp; Empower</a:t>
            </a:r>
            <a:endParaRPr sz="3600" b="0" i="0" u="none" strike="noStrike" cap="none" dirty="0">
              <a:solidFill>
                <a:schemeClr val="lt1"/>
              </a:solidFill>
              <a:latin typeface="GT Pressura Mono" pitchFamily="2" charset="0"/>
              <a:ea typeface="Calibri"/>
              <a:cs typeface="Calibri"/>
              <a:sym typeface="Calibri"/>
            </a:endParaRPr>
          </a:p>
        </p:txBody>
      </p:sp>
      <p:sp>
        <p:nvSpPr>
          <p:cNvPr id="161" name="Shape 161"/>
          <p:cNvSpPr/>
          <p:nvPr/>
        </p:nvSpPr>
        <p:spPr>
          <a:xfrm flipH="1">
            <a:off x="570099" y="1248282"/>
            <a:ext cx="5909078" cy="873600"/>
          </a:xfrm>
          <a:prstGeom prst="rect">
            <a:avLst/>
          </a:prstGeom>
          <a:solidFill>
            <a:schemeClr val="tx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rtl="0">
              <a:spcBef>
                <a:spcPts val="0"/>
              </a:spcBef>
              <a:buNone/>
            </a:pPr>
            <a:r>
              <a:rPr lang="en-CA" sz="3600" dirty="0" smtClean="0">
                <a:solidFill>
                  <a:schemeClr val="lt1"/>
                </a:solidFill>
                <a:latin typeface="GT Pressura Mono" pitchFamily="2" charset="0"/>
                <a:ea typeface="Calibri"/>
                <a:cs typeface="Calibri"/>
                <a:sym typeface="Calibri"/>
              </a:rPr>
              <a:t>Canadian Children with</a:t>
            </a:r>
            <a:endParaRPr lang="en-CA" sz="3600" dirty="0">
              <a:solidFill>
                <a:schemeClr val="bg2"/>
              </a:solidFill>
              <a:latin typeface="GT Pressura Mono" pitchFamily="2" charset="0"/>
              <a:ea typeface="Calibri"/>
              <a:cs typeface="Calibri"/>
              <a:sym typeface="Calibri"/>
            </a:endParaRPr>
          </a:p>
        </p:txBody>
      </p:sp>
      <p:sp>
        <p:nvSpPr>
          <p:cNvPr id="163" name="Shape 163"/>
          <p:cNvSpPr/>
          <p:nvPr/>
        </p:nvSpPr>
        <p:spPr>
          <a:xfrm>
            <a:off x="567666" y="2379205"/>
            <a:ext cx="6117300" cy="1754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500" b="0" i="0" u="none" strike="noStrike" cap="none" dirty="0">
                <a:solidFill>
                  <a:schemeClr val="dk1"/>
                </a:solidFill>
                <a:latin typeface="GT Pressura Mono" pitchFamily="2" charset="0"/>
                <a:ea typeface="Calibri"/>
                <a:cs typeface="Calibri"/>
                <a:sym typeface="Calibri"/>
              </a:rPr>
              <a:t>We are a Canadian not for profit organization dedicated to </a:t>
            </a:r>
            <a:r>
              <a:rPr lang="en" sz="1500" i="0" u="none" strike="noStrike" cap="none" dirty="0">
                <a:solidFill>
                  <a:schemeClr val="bg2"/>
                </a:solidFill>
                <a:latin typeface="GT Pressura Mono" pitchFamily="2" charset="0"/>
                <a:ea typeface="Calibri"/>
                <a:cs typeface="Calibri"/>
                <a:sym typeface="Calibri"/>
              </a:rPr>
              <a:t>empowering</a:t>
            </a:r>
            <a:r>
              <a:rPr lang="en" sz="1500" b="1" i="0" u="none" strike="noStrike" cap="none" dirty="0">
                <a:solidFill>
                  <a:schemeClr val="dk1"/>
                </a:solidFill>
                <a:latin typeface="GT Pressura Mono" pitchFamily="2" charset="0"/>
                <a:ea typeface="Calibri"/>
                <a:cs typeface="Calibri"/>
                <a:sym typeface="Calibri"/>
              </a:rPr>
              <a:t> </a:t>
            </a:r>
            <a:r>
              <a:rPr lang="en" sz="1500" b="0" i="0" u="none" strike="noStrike" cap="none" dirty="0">
                <a:solidFill>
                  <a:schemeClr val="dk1"/>
                </a:solidFill>
                <a:latin typeface="GT Pressura Mono" pitchFamily="2" charset="0"/>
                <a:ea typeface="Calibri"/>
                <a:cs typeface="Calibri"/>
                <a:sym typeface="Calibri"/>
              </a:rPr>
              <a:t>kids, teachers and parents with the skills we all need to thrive in a technology driven society. </a:t>
            </a:r>
          </a:p>
          <a:p>
            <a:pPr marL="0" marR="0" lvl="0" indent="0" algn="l" rtl="0">
              <a:spcBef>
                <a:spcPts val="0"/>
              </a:spcBef>
              <a:buNone/>
            </a:pPr>
            <a:endParaRPr sz="1500" dirty="0">
              <a:solidFill>
                <a:schemeClr val="dk1"/>
              </a:solidFill>
              <a:latin typeface="GT Pressura Mono" pitchFamily="2" charset="0"/>
              <a:ea typeface="Calibri"/>
              <a:cs typeface="Calibri"/>
              <a:sym typeface="Calibri"/>
            </a:endParaRPr>
          </a:p>
          <a:p>
            <a:pPr marL="0" marR="0" lvl="0" indent="0" algn="l" rtl="0">
              <a:spcBef>
                <a:spcPts val="0"/>
              </a:spcBef>
              <a:buSzPct val="25000"/>
              <a:buNone/>
            </a:pPr>
            <a:r>
              <a:rPr lang="en" sz="1500" dirty="0">
                <a:solidFill>
                  <a:schemeClr val="dk1"/>
                </a:solidFill>
                <a:latin typeface="GT Pressura Mono" pitchFamily="2" charset="0"/>
                <a:ea typeface="Calibri"/>
                <a:cs typeface="Calibri"/>
                <a:sym typeface="Calibri"/>
              </a:rPr>
              <a:t>By teaching kids how to </a:t>
            </a:r>
            <a:r>
              <a:rPr lang="en" sz="1500" dirty="0">
                <a:solidFill>
                  <a:schemeClr val="bg2"/>
                </a:solidFill>
                <a:latin typeface="GT Pressura Mono" pitchFamily="2" charset="0"/>
                <a:ea typeface="Calibri"/>
                <a:cs typeface="Calibri"/>
                <a:sym typeface="Calibri"/>
              </a:rPr>
              <a:t>code</a:t>
            </a:r>
            <a:r>
              <a:rPr lang="en" sz="1500" dirty="0">
                <a:solidFill>
                  <a:schemeClr val="dk1"/>
                </a:solidFill>
                <a:latin typeface="GT Pressura Mono" pitchFamily="2" charset="0"/>
                <a:ea typeface="Calibri"/>
                <a:cs typeface="Calibri"/>
                <a:sym typeface="Calibri"/>
              </a:rPr>
              <a:t> we teach them how to be better thinkers and better creators in a digital world.</a:t>
            </a:r>
          </a:p>
        </p:txBody>
      </p:sp>
      <p:sp>
        <p:nvSpPr>
          <p:cNvPr id="6" name="Rectangle 5"/>
          <p:cNvSpPr/>
          <p:nvPr/>
        </p:nvSpPr>
        <p:spPr>
          <a:xfrm>
            <a:off x="6567398" y="1248282"/>
            <a:ext cx="1923457" cy="873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6620012" y="1248282"/>
            <a:ext cx="1870843" cy="769441"/>
          </a:xfrm>
          <a:prstGeom prst="rect">
            <a:avLst/>
          </a:prstGeom>
          <a:noFill/>
        </p:spPr>
        <p:txBody>
          <a:bodyPr wrap="square" rtlCol="0">
            <a:spAutoFit/>
          </a:bodyPr>
          <a:lstStyle/>
          <a:p>
            <a:r>
              <a:rPr lang="en-CA" sz="4400" dirty="0" smtClean="0">
                <a:solidFill>
                  <a:schemeClr val="bg2"/>
                </a:solidFill>
                <a:latin typeface="GT Pressura Mono" pitchFamily="2" charset="0"/>
              </a:rPr>
              <a:t>CODE</a:t>
            </a:r>
            <a:endParaRPr lang="en-CA" sz="4400" dirty="0">
              <a:solidFill>
                <a:schemeClr val="bg2"/>
              </a:solidFill>
              <a:latin typeface="GT Pressura Mono"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p14="http://schemas.microsoft.com/office/powerpoint/2010/main" val="973241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5215480" y="770112"/>
            <a:ext cx="3239008" cy="380771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CA" sz="3600" b="1" i="0" u="sng" strike="noStrike" cap="none" dirty="0" smtClean="0">
                <a:solidFill>
                  <a:schemeClr val="lt1"/>
                </a:solidFill>
                <a:latin typeface="GT Pressura Mono" pitchFamily="2" charset="0"/>
                <a:sym typeface="Arial"/>
              </a:rPr>
              <a:t>Practices</a:t>
            </a:r>
          </a:p>
          <a:p>
            <a:pPr marL="0" marR="0" lvl="0" indent="0" algn="ctr" rtl="0">
              <a:spcBef>
                <a:spcPts val="0"/>
              </a:spcBef>
              <a:spcAft>
                <a:spcPts val="0"/>
              </a:spcAft>
              <a:buClr>
                <a:schemeClr val="lt1"/>
              </a:buClr>
              <a:buSzPct val="25000"/>
              <a:buFont typeface="Arial"/>
              <a:buNone/>
            </a:pPr>
            <a:endParaRPr lang="en-CA" sz="2400" b="1" i="0" u="none" strike="noStrike" cap="none" dirty="0" smtClean="0">
              <a:solidFill>
                <a:schemeClr val="lt1"/>
              </a:solidFill>
              <a:latin typeface="Arial"/>
              <a:ea typeface="Arial"/>
              <a:cs typeface="Arial"/>
              <a:sym typeface="Arial"/>
            </a:endParaRPr>
          </a:p>
          <a:p>
            <a:pPr marL="0" lvl="0" indent="0" algn="ctr">
              <a:lnSpc>
                <a:spcPct val="150000"/>
              </a:lnSpc>
              <a:spcBef>
                <a:spcPts val="0"/>
              </a:spcBef>
              <a:buSzPct val="25000"/>
              <a:buNone/>
            </a:pPr>
            <a:r>
              <a:rPr lang="en" b="1" dirty="0" smtClean="0">
                <a:latin typeface="GT Pressura Mono" pitchFamily="2" charset="0"/>
              </a:rPr>
              <a:t>Planning</a:t>
            </a:r>
            <a:endParaRPr lang="en-CA" b="1" dirty="0" smtClean="0">
              <a:latin typeface="GT Pressura Mono" pitchFamily="2" charset="0"/>
            </a:endParaRPr>
          </a:p>
          <a:p>
            <a:pPr marL="0" lvl="0" indent="0" algn="ctr">
              <a:lnSpc>
                <a:spcPct val="150000"/>
              </a:lnSpc>
              <a:spcBef>
                <a:spcPts val="0"/>
              </a:spcBef>
              <a:buSzPct val="25000"/>
              <a:buNone/>
            </a:pPr>
            <a:r>
              <a:rPr lang="en" b="1" dirty="0" smtClean="0">
                <a:latin typeface="GT Pressura Mono" pitchFamily="2" charset="0"/>
              </a:rPr>
              <a:t>Collaboration</a:t>
            </a:r>
            <a:endParaRPr lang="en-CA" b="1" dirty="0" smtClean="0">
              <a:latin typeface="GT Pressura Mono" pitchFamily="2" charset="0"/>
            </a:endParaRPr>
          </a:p>
          <a:p>
            <a:pPr marL="0" lvl="0" indent="0" algn="ctr">
              <a:lnSpc>
                <a:spcPct val="150000"/>
              </a:lnSpc>
              <a:spcBef>
                <a:spcPts val="0"/>
              </a:spcBef>
              <a:buSzPct val="25000"/>
              <a:buNone/>
            </a:pPr>
            <a:r>
              <a:rPr lang="en-CA" b="1" dirty="0" smtClean="0">
                <a:latin typeface="GT Pressura Mono" pitchFamily="2" charset="0"/>
              </a:rPr>
              <a:t>Ex</a:t>
            </a:r>
            <a:r>
              <a:rPr lang="en" b="1" dirty="0" smtClean="0">
                <a:latin typeface="GT Pressura Mono" pitchFamily="2" charset="0"/>
              </a:rPr>
              <a:t>perimenting</a:t>
            </a:r>
            <a:endParaRPr lang="en" sz="2400" b="1" i="0" u="none" strike="noStrike" cap="none" dirty="0">
              <a:solidFill>
                <a:schemeClr val="lt1"/>
              </a:solidFill>
              <a:latin typeface="GT Pressura Mono" pitchFamily="2" charset="0"/>
              <a:sym typeface="Arial"/>
            </a:endParaRP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dirty="0" smtClean="0">
                <a:solidFill>
                  <a:schemeClr val="lt1"/>
                </a:solidFill>
                <a:latin typeface="GT Pressura Mono" pitchFamily="2" charset="0"/>
                <a:sym typeface="Arial"/>
              </a:rPr>
              <a:t>Debugging</a:t>
            </a:r>
            <a:endParaRPr lang="en" sz="2400" b="1" i="0" u="none" strike="noStrike" cap="none" dirty="0">
              <a:solidFill>
                <a:schemeClr val="lt1"/>
              </a:solidFill>
              <a:latin typeface="GT Pressura Mono" pitchFamily="2" charset="0"/>
              <a:sym typeface="Arial"/>
            </a:endParaRPr>
          </a:p>
          <a:p>
            <a:pPr marL="0" marR="0" lvl="0" indent="0" algn="ctr" rtl="0">
              <a:spcBef>
                <a:spcPts val="480"/>
              </a:spcBef>
              <a:spcAft>
                <a:spcPts val="0"/>
              </a:spcAft>
              <a:buClr>
                <a:schemeClr val="lt1"/>
              </a:buClr>
              <a:buSzPct val="25000"/>
              <a:buFont typeface="Arial"/>
              <a:buNone/>
            </a:pPr>
            <a:endParaRPr lang="en" sz="2400" b="0" i="0" u="none" strike="noStrike" cap="none" dirty="0">
              <a:solidFill>
                <a:schemeClr val="lt1"/>
              </a:solidFill>
              <a:latin typeface="Arial"/>
              <a:ea typeface="Arial"/>
              <a:cs typeface="Arial"/>
              <a:sym typeface="Arial"/>
            </a:endParaRPr>
          </a:p>
          <a:p>
            <a:pPr marL="0" marR="0" lvl="0" indent="0" algn="ctr" rtl="0">
              <a:spcBef>
                <a:spcPts val="480"/>
              </a:spcBef>
              <a:spcAft>
                <a:spcPts val="0"/>
              </a:spcAft>
              <a:buClr>
                <a:schemeClr val="lt1"/>
              </a:buClr>
              <a:buSzPct val="25000"/>
              <a:buFont typeface="Arial"/>
              <a:buNone/>
            </a:pPr>
            <a:endParaRPr dirty="0" smtClean="0"/>
          </a:p>
          <a:p>
            <a:pPr marL="0" marR="0" lvl="0" indent="0" algn="ctr" rtl="0">
              <a:spcBef>
                <a:spcPts val="480"/>
              </a:spcBef>
              <a:spcAft>
                <a:spcPts val="0"/>
              </a:spcAft>
              <a:buClr>
                <a:schemeClr val="lt1"/>
              </a:buClr>
              <a:buSzPct val="25000"/>
              <a:buFont typeface="Arial"/>
              <a:buNone/>
            </a:pPr>
            <a:endParaRPr lang="en" sz="2400" b="0" i="0" u="none" strike="noStrike" cap="none" dirty="0">
              <a:solidFill>
                <a:schemeClr val="lt1"/>
              </a:solidFill>
              <a:latin typeface="Arial"/>
              <a:ea typeface="Arial"/>
              <a:cs typeface="Arial"/>
              <a:sym typeface="Arial"/>
            </a:endParaRPr>
          </a:p>
          <a:p>
            <a:pPr marL="0" marR="0" lvl="0" indent="0" algn="ctr" rtl="0">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spcBef>
                <a:spcPts val="480"/>
              </a:spcBef>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pic>
        <p:nvPicPr>
          <p:cNvPr id="3" name="Picture 2" descr="todo_list_v5.png"/>
          <p:cNvPicPr>
            <a:picLocks noChangeAspect="1"/>
          </p:cNvPicPr>
          <p:nvPr/>
        </p:nvPicPr>
        <p:blipFill>
          <a:blip r:embed="rId3"/>
          <a:stretch>
            <a:fillRect/>
          </a:stretch>
        </p:blipFill>
        <p:spPr>
          <a:xfrm>
            <a:off x="711559" y="347503"/>
            <a:ext cx="1199109" cy="1808492"/>
          </a:xfrm>
          <a:prstGeom prst="rect">
            <a:avLst/>
          </a:prstGeom>
          <a:ln w="12700" cmpd="sng">
            <a:solidFill>
              <a:schemeClr val="bg2"/>
            </a:solidFill>
          </a:ln>
        </p:spPr>
      </p:pic>
      <p:pic>
        <p:nvPicPr>
          <p:cNvPr id="5" name="Picture 4" descr="cooking_spices_2.jpeg"/>
          <p:cNvPicPr>
            <a:picLocks noChangeAspect="1"/>
          </p:cNvPicPr>
          <p:nvPr/>
        </p:nvPicPr>
        <p:blipFill>
          <a:blip r:embed="rId4"/>
          <a:stretch>
            <a:fillRect/>
          </a:stretch>
        </p:blipFill>
        <p:spPr>
          <a:xfrm>
            <a:off x="1296683" y="2615017"/>
            <a:ext cx="2591742" cy="1724687"/>
          </a:xfrm>
          <a:prstGeom prst="rect">
            <a:avLst/>
          </a:prstGeom>
        </p:spPr>
      </p:pic>
      <p:pic>
        <p:nvPicPr>
          <p:cNvPr id="6" name="Picture 5" descr="collaborating_3_no_colour.jpg"/>
          <p:cNvPicPr>
            <a:picLocks noChangeAspect="1"/>
          </p:cNvPicPr>
          <p:nvPr/>
        </p:nvPicPr>
        <p:blipFill>
          <a:blip r:embed="rId5"/>
          <a:stretch>
            <a:fillRect/>
          </a:stretch>
        </p:blipFill>
        <p:spPr>
          <a:xfrm>
            <a:off x="2226122" y="920964"/>
            <a:ext cx="1932178" cy="193217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4778375" y="276531"/>
            <a:ext cx="3880882" cy="4391850"/>
          </a:xfrm>
          <a:prstGeom prst="rect">
            <a:avLst/>
          </a:prstGeom>
          <a:noFill/>
          <a:ln>
            <a:noFill/>
          </a:ln>
        </p:spPr>
        <p:txBody>
          <a:bodyPr lIns="91425" tIns="45700" rIns="91425" bIns="45700" anchor="t" anchorCtr="0">
            <a:noAutofit/>
          </a:bodyPr>
          <a:lstStyle/>
          <a:p>
            <a:pPr marL="0" marR="0" lvl="0" indent="0" algn="ctr" rtl="0">
              <a:spcBef>
                <a:spcPts val="480"/>
              </a:spcBef>
              <a:spcAft>
                <a:spcPts val="0"/>
              </a:spcAft>
              <a:buClr>
                <a:schemeClr val="lt1"/>
              </a:buClr>
              <a:buSzPct val="25000"/>
              <a:buFont typeface="Arial"/>
              <a:buNone/>
            </a:pPr>
            <a:r>
              <a:rPr lang="en-CA" sz="4000" b="1" u="sng" dirty="0" smtClean="0">
                <a:latin typeface="GT Pressura Mono" pitchFamily="2" charset="0"/>
              </a:rPr>
              <a:t>DEBUGGING</a:t>
            </a:r>
            <a:endParaRPr lang="en" sz="4000" b="1" u="sng" strike="noStrike" cap="none" dirty="0">
              <a:solidFill>
                <a:schemeClr val="tx1"/>
              </a:solidFill>
              <a:latin typeface="GT Pressura Mono" pitchFamily="2" charset="0"/>
              <a:sym typeface="Arial"/>
            </a:endParaRPr>
          </a:p>
          <a:p>
            <a:pPr marL="0" marR="0" lvl="0" indent="0" algn="ctr" rtl="0">
              <a:spcBef>
                <a:spcPts val="480"/>
              </a:spcBef>
              <a:spcAft>
                <a:spcPts val="0"/>
              </a:spcAft>
              <a:buClr>
                <a:schemeClr val="lt1"/>
              </a:buClr>
              <a:buSzPct val="25000"/>
              <a:buFont typeface="Arial"/>
              <a:buNone/>
            </a:pPr>
            <a:r>
              <a:rPr lang="en-CA" sz="2800" dirty="0" smtClean="0"/>
              <a:t/>
            </a:r>
            <a:br>
              <a:rPr lang="en-CA" sz="2800" dirty="0" smtClean="0"/>
            </a:br>
            <a:r>
              <a:rPr lang="en-CA" sz="2800" dirty="0" smtClean="0">
                <a:latin typeface="GT Pressura Mono" pitchFamily="2" charset="0"/>
              </a:rPr>
              <a:t>Does it work the way it is suppose to?</a:t>
            </a:r>
            <a:br>
              <a:rPr lang="en-CA" sz="2800" dirty="0" smtClean="0">
                <a:latin typeface="GT Pressura Mono" pitchFamily="2" charset="0"/>
              </a:rPr>
            </a:br>
            <a:r>
              <a:rPr lang="en-CA" sz="2800" dirty="0" smtClean="0">
                <a:latin typeface="GT Pressura Mono" pitchFamily="2" charset="0"/>
              </a:rPr>
              <a:t/>
            </a:r>
            <a:br>
              <a:rPr lang="en-CA" sz="2800" dirty="0" smtClean="0">
                <a:latin typeface="GT Pressura Mono" pitchFamily="2" charset="0"/>
              </a:rPr>
            </a:br>
            <a:r>
              <a:rPr lang="en-CA" sz="2800" dirty="0" smtClean="0">
                <a:latin typeface="GT Pressura Mono" pitchFamily="2" charset="0"/>
              </a:rPr>
              <a:t>Identifying the cause and fixing it or finding a </a:t>
            </a:r>
          </a:p>
          <a:p>
            <a:pPr marL="0" marR="0" lvl="0" indent="0" algn="ctr" rtl="0">
              <a:spcBef>
                <a:spcPts val="480"/>
              </a:spcBef>
              <a:spcAft>
                <a:spcPts val="0"/>
              </a:spcAft>
              <a:buClr>
                <a:schemeClr val="lt1"/>
              </a:buClr>
              <a:buSzPct val="25000"/>
              <a:buFont typeface="Arial"/>
              <a:buNone/>
            </a:pPr>
            <a:r>
              <a:rPr lang="en-CA" sz="2800" dirty="0" smtClean="0">
                <a:latin typeface="GT Pressura Mono" pitchFamily="2" charset="0"/>
              </a:rPr>
              <a:t>work-around.</a:t>
            </a:r>
            <a:endParaRPr sz="2800" dirty="0" smtClean="0">
              <a:latin typeface="GT Pressura Mono" pitchFamily="2" charset="0"/>
            </a:endParaRPr>
          </a:p>
          <a:p>
            <a:pPr marL="0" marR="0" lvl="0" indent="0" algn="l" rtl="0">
              <a:spcBef>
                <a:spcPts val="480"/>
              </a:spcBef>
              <a:spcAft>
                <a:spcPts val="0"/>
              </a:spcAft>
              <a:buClr>
                <a:schemeClr val="lt1"/>
              </a:buClr>
              <a:buSzPct val="25000"/>
              <a:buFont typeface="Arial"/>
              <a:buNone/>
            </a:pPr>
            <a:endParaRPr lang="en-CA" sz="2800" b="0" i="0" u="none" strike="noStrike" cap="none" dirty="0" smtClean="0">
              <a:solidFill>
                <a:schemeClr val="lt1"/>
              </a:solidFill>
              <a:latin typeface="Arial"/>
              <a:ea typeface="Arial"/>
              <a:cs typeface="Arial"/>
              <a:sym typeface="Arial"/>
            </a:endParaRPr>
          </a:p>
          <a:p>
            <a:pPr marL="0" marR="0" lvl="0" indent="0" algn="l" rtl="0">
              <a:spcBef>
                <a:spcPts val="480"/>
              </a:spcBef>
              <a:spcAft>
                <a:spcPts val="0"/>
              </a:spcAft>
              <a:buClr>
                <a:schemeClr val="lt1"/>
              </a:buClr>
              <a:buSzPct val="25000"/>
              <a:buFont typeface="Arial"/>
              <a:buNone/>
            </a:pPr>
            <a:endParaRPr sz="2800" b="0" i="0" u="none" strike="noStrike" cap="none" dirty="0" smtClean="0">
              <a:solidFill>
                <a:schemeClr val="lt1"/>
              </a:solidFill>
              <a:latin typeface="Arial"/>
              <a:ea typeface="Arial"/>
              <a:cs typeface="Arial"/>
              <a:sym typeface="Arial"/>
            </a:endParaRPr>
          </a:p>
          <a:p>
            <a:pPr marL="0" marR="0" lvl="0" indent="0" algn="l" rtl="0">
              <a:spcBef>
                <a:spcPts val="480"/>
              </a:spcBef>
              <a:buClr>
                <a:schemeClr val="lt1"/>
              </a:buClr>
              <a:buSzPct val="25000"/>
              <a:buFont typeface="Arial"/>
              <a:buNone/>
            </a:pPr>
            <a:endParaRPr sz="2800" b="0" i="0" u="none" strike="noStrike" cap="none" dirty="0">
              <a:solidFill>
                <a:schemeClr val="lt1"/>
              </a:solidFill>
              <a:latin typeface="Arial"/>
              <a:ea typeface="Arial"/>
              <a:cs typeface="Arial"/>
              <a:sym typeface="Arial"/>
            </a:endParaRPr>
          </a:p>
        </p:txBody>
      </p:sp>
      <p:pic>
        <p:nvPicPr>
          <p:cNvPr id="308" name="Shape 308"/>
          <p:cNvPicPr preferRelativeResize="0"/>
          <p:nvPr/>
        </p:nvPicPr>
        <p:blipFill rotWithShape="1">
          <a:blip r:embed="rId3">
            <a:alphaModFix/>
          </a:blip>
          <a:srcRect/>
          <a:stretch/>
        </p:blipFill>
        <p:spPr>
          <a:xfrm>
            <a:off x="387238" y="782264"/>
            <a:ext cx="3515895" cy="3134895"/>
          </a:xfrm>
          <a:prstGeom prst="rect">
            <a:avLst/>
          </a:prstGeom>
          <a:noFill/>
          <a:ln>
            <a:noFill/>
          </a:ln>
        </p:spPr>
      </p:pic>
      <p:sp>
        <p:nvSpPr>
          <p:cNvPr id="4" name="TextBox 3"/>
          <p:cNvSpPr txBox="1"/>
          <p:nvPr/>
        </p:nvSpPr>
        <p:spPr>
          <a:xfrm>
            <a:off x="263356" y="276531"/>
            <a:ext cx="3639777" cy="400110"/>
          </a:xfrm>
          <a:prstGeom prst="rect">
            <a:avLst/>
          </a:prstGeom>
          <a:noFill/>
        </p:spPr>
        <p:txBody>
          <a:bodyPr wrap="square" rtlCol="0">
            <a:spAutoFit/>
          </a:bodyPr>
          <a:lstStyle/>
          <a:p>
            <a:r>
              <a:rPr lang="en-US" sz="2000" dirty="0" smtClean="0">
                <a:solidFill>
                  <a:schemeClr val="tx1"/>
                </a:solidFill>
                <a:latin typeface="GT Pressura Mono" pitchFamily="2" charset="0"/>
                <a:ea typeface="Calibri"/>
                <a:cs typeface="Calibri"/>
                <a:sym typeface="Calibri"/>
              </a:rPr>
              <a:t>The first computer </a:t>
            </a:r>
            <a:r>
              <a:rPr lang="en-US" sz="2000" dirty="0" smtClean="0">
                <a:solidFill>
                  <a:schemeClr val="bg2"/>
                </a:solidFill>
                <a:latin typeface="GT Pressura Mono" pitchFamily="2" charset="0"/>
                <a:ea typeface="Calibri"/>
                <a:cs typeface="Calibri"/>
                <a:sym typeface="Calibri"/>
              </a:rPr>
              <a:t>bug</a:t>
            </a:r>
          </a:p>
        </p:txBody>
      </p:sp>
      <p:sp>
        <p:nvSpPr>
          <p:cNvPr id="5" name="TextBox 4"/>
          <p:cNvSpPr txBox="1"/>
          <p:nvPr/>
        </p:nvSpPr>
        <p:spPr>
          <a:xfrm>
            <a:off x="1311104" y="4022868"/>
            <a:ext cx="2648482" cy="492443"/>
          </a:xfrm>
          <a:prstGeom prst="rect">
            <a:avLst/>
          </a:prstGeom>
          <a:noFill/>
        </p:spPr>
        <p:txBody>
          <a:bodyPr wrap="none" rtlCol="0">
            <a:spAutoFit/>
          </a:bodyPr>
          <a:lstStyle/>
          <a:p>
            <a:r>
              <a:rPr lang="en-US" sz="1200" i="1" dirty="0" smtClean="0">
                <a:solidFill>
                  <a:schemeClr val="tx1"/>
                </a:solidFill>
                <a:latin typeface="GT Pressura Mono" pitchFamily="2" charset="0"/>
                <a:ea typeface="Calibri"/>
                <a:cs typeface="Calibri"/>
                <a:sym typeface="Calibri"/>
              </a:rPr>
              <a:t>From Grace Hopper’s log, 1947</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flipH="1">
            <a:off x="1212686" y="1970505"/>
            <a:ext cx="6783687"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 name="Title 3"/>
          <p:cNvSpPr>
            <a:spLocks noGrp="1"/>
          </p:cNvSpPr>
          <p:nvPr>
            <p:ph type="title"/>
          </p:nvPr>
        </p:nvSpPr>
        <p:spPr>
          <a:xfrm>
            <a:off x="1212686" y="2014570"/>
            <a:ext cx="6783687" cy="829658"/>
          </a:xfrm>
        </p:spPr>
        <p:txBody>
          <a:bodyPr/>
          <a:lstStyle/>
          <a:p>
            <a:pPr>
              <a:lnSpc>
                <a:spcPct val="100000"/>
              </a:lnSpc>
            </a:pPr>
            <a:r>
              <a:rPr lang="en-US" sz="4400" b="1" dirty="0" smtClean="0">
                <a:latin typeface="GT Pressura Mono" pitchFamily="2" charset="0"/>
              </a:rPr>
              <a:t>Perspectives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p14="http://schemas.microsoft.com/office/powerpoint/2010/main" val="9732419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Shape 322"/>
          <p:cNvSpPr txBox="1"/>
          <p:nvPr/>
        </p:nvSpPr>
        <p:spPr>
          <a:xfrm>
            <a:off x="149609" y="396875"/>
            <a:ext cx="4139929" cy="2698120"/>
          </a:xfrm>
          <a:prstGeom prst="rect">
            <a:avLst/>
          </a:prstGeom>
          <a:noFill/>
          <a:ln>
            <a:noFill/>
          </a:ln>
        </p:spPr>
        <p:txBody>
          <a:bodyPr lIns="91425" tIns="91425" rIns="91425" bIns="91425" anchor="t" anchorCtr="0">
            <a:noAutofit/>
          </a:bodyPr>
          <a:lstStyle/>
          <a:p>
            <a:pPr algn="ctr">
              <a:lnSpc>
                <a:spcPct val="150000"/>
              </a:lnSpc>
            </a:pPr>
            <a:r>
              <a:rPr lang="en" sz="2800" i="1" dirty="0">
                <a:solidFill>
                  <a:srgbClr val="33AFF7"/>
                </a:solidFill>
                <a:latin typeface="GT Pressura Mono" pitchFamily="2" charset="0"/>
              </a:rPr>
              <a:t>Learning to </a:t>
            </a:r>
            <a:r>
              <a:rPr lang="en" sz="2800" i="1" dirty="0" smtClean="0">
                <a:solidFill>
                  <a:srgbClr val="FF8939"/>
                </a:solidFill>
                <a:latin typeface="GT Pressura Mono" pitchFamily="2" charset="0"/>
              </a:rPr>
              <a:t>code</a:t>
            </a:r>
            <a:r>
              <a:rPr lang="en-CA" sz="2800" i="1" dirty="0" smtClean="0">
                <a:solidFill>
                  <a:srgbClr val="FF8939"/>
                </a:solidFill>
                <a:latin typeface="GT Pressura Mono" pitchFamily="2" charset="0"/>
              </a:rPr>
              <a:t/>
            </a:r>
            <a:br>
              <a:rPr lang="en-CA" sz="2800" i="1" dirty="0" smtClean="0">
                <a:solidFill>
                  <a:srgbClr val="FF8939"/>
                </a:solidFill>
                <a:latin typeface="GT Pressura Mono" pitchFamily="2" charset="0"/>
              </a:rPr>
            </a:br>
            <a:r>
              <a:rPr lang="en" sz="2800" i="1" u="sng" dirty="0" smtClean="0">
                <a:solidFill>
                  <a:srgbClr val="33AFF7"/>
                </a:solidFill>
                <a:uFill>
                  <a:solidFill>
                    <a:schemeClr val="bg2"/>
                  </a:solidFill>
                </a:uFill>
                <a:latin typeface="GT Pressura Mono" pitchFamily="2" charset="0"/>
              </a:rPr>
              <a:t>is one of the best ways</a:t>
            </a:r>
          </a:p>
          <a:p>
            <a:pPr lvl="0" algn="ctr">
              <a:lnSpc>
                <a:spcPct val="150000"/>
              </a:lnSpc>
              <a:spcBef>
                <a:spcPts val="0"/>
              </a:spcBef>
              <a:buNone/>
            </a:pPr>
            <a:r>
              <a:rPr lang="en" sz="2800" i="1" dirty="0" smtClean="0">
                <a:solidFill>
                  <a:srgbClr val="33AFF7"/>
                </a:solidFill>
                <a:latin typeface="GT Pressura Mono" pitchFamily="2" charset="0"/>
              </a:rPr>
              <a:t>to develop </a:t>
            </a:r>
            <a:r>
              <a:rPr lang="en-CA" sz="2800" i="1" dirty="0" smtClean="0">
                <a:solidFill>
                  <a:srgbClr val="33AFF7"/>
                </a:solidFill>
                <a:latin typeface="GT Pressura Mono" pitchFamily="2" charset="0"/>
              </a:rPr>
              <a:t/>
            </a:r>
            <a:br>
              <a:rPr lang="en-CA" sz="2800" i="1" dirty="0" smtClean="0">
                <a:solidFill>
                  <a:srgbClr val="33AFF7"/>
                </a:solidFill>
                <a:latin typeface="GT Pressura Mono" pitchFamily="2" charset="0"/>
              </a:rPr>
            </a:br>
            <a:r>
              <a:rPr lang="en" sz="2800" i="1" dirty="0" smtClean="0">
                <a:solidFill>
                  <a:srgbClr val="33AFF7"/>
                </a:solidFill>
                <a:latin typeface="GT Pressura Mono" pitchFamily="2" charset="0"/>
              </a:rPr>
              <a:t>computational thinking</a:t>
            </a:r>
            <a:r>
              <a:rPr lang="en-CA" sz="2800" i="1" dirty="0" smtClean="0">
                <a:solidFill>
                  <a:srgbClr val="33AFF7"/>
                </a:solidFill>
                <a:latin typeface="GT Pressura Mono" pitchFamily="2" charset="0"/>
              </a:rPr>
              <a:t>. </a:t>
            </a:r>
            <a:r>
              <a:rPr lang="en-CA" sz="2800" dirty="0" smtClean="0">
                <a:solidFill>
                  <a:srgbClr val="33AFF7"/>
                </a:solidFill>
              </a:rPr>
              <a:t/>
            </a:r>
            <a:br>
              <a:rPr lang="en-CA" sz="2800" dirty="0" smtClean="0">
                <a:solidFill>
                  <a:srgbClr val="33AFF7"/>
                </a:solidFill>
              </a:rPr>
            </a:br>
            <a:r>
              <a:rPr lang="en-CA" sz="2800" dirty="0" smtClean="0">
                <a:solidFill>
                  <a:srgbClr val="33AFF7"/>
                </a:solidFill>
              </a:rPr>
              <a:t/>
            </a:r>
            <a:br>
              <a:rPr lang="en-CA" sz="2800" dirty="0" smtClean="0">
                <a:solidFill>
                  <a:srgbClr val="33AFF7"/>
                </a:solidFill>
              </a:rPr>
            </a:br>
            <a:endParaRPr sz="2800" dirty="0" smtClean="0">
              <a:solidFill>
                <a:srgbClr val="33AFF7"/>
              </a:solidFill>
            </a:endParaRPr>
          </a:p>
        </p:txBody>
      </p:sp>
      <p:sp>
        <p:nvSpPr>
          <p:cNvPr id="5" name="TextBox 4"/>
          <p:cNvSpPr txBox="1"/>
          <p:nvPr/>
        </p:nvSpPr>
        <p:spPr>
          <a:xfrm>
            <a:off x="5016500" y="396875"/>
            <a:ext cx="3778249" cy="4431983"/>
          </a:xfrm>
          <a:prstGeom prst="rect">
            <a:avLst/>
          </a:prstGeom>
          <a:noFill/>
        </p:spPr>
        <p:txBody>
          <a:bodyPr wrap="square" rtlCol="0">
            <a:spAutoFit/>
          </a:bodyPr>
          <a:lstStyle/>
          <a:p>
            <a:pPr lvl="0" algn="ctr"/>
            <a:r>
              <a:rPr lang="en-CA" sz="4000" b="1" u="sng" dirty="0" smtClean="0">
                <a:solidFill>
                  <a:schemeClr val="lt1"/>
                </a:solidFill>
                <a:latin typeface="GT Pressura Mono" pitchFamily="2" charset="0"/>
              </a:rPr>
              <a:t>Perspectives</a:t>
            </a:r>
          </a:p>
          <a:p>
            <a:pPr lvl="0" algn="ctr"/>
            <a:endParaRPr lang="en-CA" sz="4000" b="1" u="sng" dirty="0" smtClean="0">
              <a:solidFill>
                <a:schemeClr val="lt1"/>
              </a:solidFill>
              <a:latin typeface="GT Pressura Mono" pitchFamily="2" charset="0"/>
            </a:endParaRPr>
          </a:p>
          <a:p>
            <a:pPr lvl="0" algn="ctr">
              <a:buClr>
                <a:schemeClr val="lt1"/>
              </a:buClr>
              <a:buSzPct val="25000"/>
            </a:pPr>
            <a:r>
              <a:rPr lang="en-CA" sz="2800" b="1" dirty="0" smtClean="0">
                <a:solidFill>
                  <a:schemeClr val="bg1"/>
                </a:solidFill>
                <a:latin typeface="GT Pressura Mono" pitchFamily="2" charset="0"/>
              </a:rPr>
              <a:t>Expressing</a:t>
            </a:r>
          </a:p>
          <a:p>
            <a:pPr lvl="0" algn="ctr">
              <a:buClr>
                <a:schemeClr val="accent3"/>
              </a:buClr>
              <a:buSzPct val="25000"/>
            </a:pPr>
            <a:endParaRPr lang="en-CA" sz="2800" b="1" dirty="0" smtClean="0">
              <a:solidFill>
                <a:schemeClr val="bg1"/>
              </a:solidFill>
              <a:latin typeface="GT Pressura Mono" pitchFamily="2" charset="0"/>
            </a:endParaRPr>
          </a:p>
          <a:p>
            <a:pPr lvl="0" algn="ctr">
              <a:buClr>
                <a:schemeClr val="accent3"/>
              </a:buClr>
              <a:buSzPct val="25000"/>
            </a:pPr>
            <a:r>
              <a:rPr lang="en-CA" sz="2800" b="1" dirty="0" smtClean="0">
                <a:solidFill>
                  <a:schemeClr val="bg1"/>
                </a:solidFill>
                <a:latin typeface="GT Pressura Mono" pitchFamily="2" charset="0"/>
              </a:rPr>
              <a:t>Understanding</a:t>
            </a:r>
          </a:p>
          <a:p>
            <a:pPr lvl="0" algn="ctr">
              <a:buClr>
                <a:schemeClr val="accent3"/>
              </a:buClr>
              <a:buSzPct val="25000"/>
            </a:pPr>
            <a:r>
              <a:rPr lang="en-CA" sz="2800" b="1" dirty="0" smtClean="0">
                <a:solidFill>
                  <a:schemeClr val="bg1"/>
                </a:solidFill>
                <a:latin typeface="GT Pressura Mono" pitchFamily="2" charset="0"/>
              </a:rPr>
              <a:t> </a:t>
            </a:r>
            <a:br>
              <a:rPr lang="en-CA" sz="2800" b="1" dirty="0" smtClean="0">
                <a:solidFill>
                  <a:schemeClr val="bg1"/>
                </a:solidFill>
                <a:latin typeface="GT Pressura Mono" pitchFamily="2" charset="0"/>
              </a:rPr>
            </a:br>
            <a:r>
              <a:rPr lang="en-CA" sz="2800" b="1" dirty="0" smtClean="0">
                <a:solidFill>
                  <a:schemeClr val="bg1"/>
                </a:solidFill>
                <a:latin typeface="GT Pressura Mono" pitchFamily="2" charset="0"/>
              </a:rPr>
              <a:t>Connecting</a:t>
            </a:r>
          </a:p>
          <a:p>
            <a:pPr lvl="0" algn="ctr"/>
            <a:endParaRPr lang="en" sz="4000" b="1" u="sng" dirty="0" smtClean="0">
              <a:solidFill>
                <a:schemeClr val="lt1"/>
              </a:solidFill>
              <a:latin typeface="GT Pressura Mono" pitchFamily="2" charset="0"/>
            </a:endParaRPr>
          </a:p>
          <a:p>
            <a:pPr algn="ctr"/>
            <a:endParaRPr lang="en-US" sz="16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p:nvPr/>
        </p:nvSpPr>
        <p:spPr>
          <a:xfrm flipH="1">
            <a:off x="1395915" y="2065868"/>
            <a:ext cx="6411149" cy="873600"/>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 name="Title 4"/>
          <p:cNvSpPr>
            <a:spLocks noGrp="1"/>
          </p:cNvSpPr>
          <p:nvPr>
            <p:ph type="title"/>
          </p:nvPr>
        </p:nvSpPr>
        <p:spPr>
          <a:xfrm>
            <a:off x="1395915" y="2065868"/>
            <a:ext cx="6411149" cy="873600"/>
          </a:xfrm>
        </p:spPr>
        <p:txBody>
          <a:bodyPr/>
          <a:lstStyle/>
          <a:p>
            <a:pPr>
              <a:lnSpc>
                <a:spcPct val="100000"/>
              </a:lnSpc>
            </a:pPr>
            <a:r>
              <a:rPr lang="en-US" sz="4800" b="1" dirty="0" smtClean="0">
                <a:latin typeface="GT Pressura Mono" pitchFamily="2" charset="0"/>
              </a:rPr>
              <a:t>Unplugged! </a:t>
            </a:r>
            <a:endParaRPr lang="en-US" sz="4800" b="1" dirty="0">
              <a:latin typeface="GT Pressura Mon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4519448" y="163554"/>
            <a:ext cx="4624552" cy="4406309"/>
          </a:xfrm>
          <a:prstGeom prst="rect">
            <a:avLst/>
          </a:prstGeom>
          <a:noFill/>
          <a:ln>
            <a:noFill/>
          </a:ln>
        </p:spPr>
        <p:txBody>
          <a:bodyPr lIns="81622" tIns="81622" rIns="81622" bIns="81622" anchor="t" anchorCtr="0">
            <a:noAutofit/>
          </a:bodyPr>
          <a:lstStyle/>
          <a:p>
            <a:pPr indent="-170073" algn="ctr">
              <a:spcBef>
                <a:spcPts val="0"/>
              </a:spcBef>
              <a:buSzPct val="25000"/>
              <a:buNone/>
            </a:pPr>
            <a:r>
              <a:rPr lang="en-CA" sz="3600" b="1" u="sng" dirty="0" smtClean="0">
                <a:ln>
                  <a:solidFill>
                    <a:schemeClr val="bg2"/>
                  </a:solidFill>
                </a:ln>
                <a:solidFill>
                  <a:schemeClr val="bg1"/>
                </a:solidFill>
              </a:rPr>
              <a:t>GRAPH PAPER PROGRAMMING</a:t>
            </a:r>
            <a:r>
              <a:rPr lang="en-CA" sz="4000" dirty="0" smtClean="0"/>
              <a:t/>
            </a:r>
            <a:br>
              <a:rPr lang="en-CA" sz="4000" dirty="0" smtClean="0"/>
            </a:br>
            <a:endParaRPr lang="en-CA" sz="40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5" name="Subtitle 2"/>
          <p:cNvSpPr txBox="1">
            <a:spLocks/>
          </p:cNvSpPr>
          <p:nvPr/>
        </p:nvSpPr>
        <p:spPr>
          <a:xfrm>
            <a:off x="435109" y="198000"/>
            <a:ext cx="8229093" cy="3204102"/>
          </a:xfrm>
          <a:prstGeom prst="rect">
            <a:avLst/>
          </a:prstGeom>
          <a:noFill/>
          <a:ln>
            <a:noFill/>
          </a:ln>
        </p:spPr>
        <p:txBody>
          <a:bodyPr lIns="91425" tIns="91425" rIns="91425" bIns="91425" anchor="ctr" anchorCtr="0"/>
          <a:lstStyle/>
          <a:p>
            <a:pPr marL="342900" marR="0" lvl="0" algn="ctr" defTabSz="914400" rtl="0" eaLnBrk="1" fontAlgn="auto" latinLnBrk="0" hangingPunct="1">
              <a:spcBef>
                <a:spcPts val="480"/>
              </a:spcBef>
              <a:spcAft>
                <a:spcPts val="0"/>
              </a:spcAft>
              <a:buClr>
                <a:schemeClr val="dk1"/>
              </a:buClr>
              <a:buSzPct val="100000"/>
              <a:tabLst/>
              <a:defRPr/>
            </a:pPr>
            <a:r>
              <a:rPr kumimoji="0" lang="en-US" sz="3200" b="0" u="none" strike="noStrike" kern="0" cap="none" spc="0" normalizeH="0" baseline="0" noProof="0" dirty="0" smtClean="0">
                <a:ln>
                  <a:noFill/>
                </a:ln>
                <a:solidFill>
                  <a:schemeClr val="accent5"/>
                </a:solidFill>
                <a:effectLst/>
                <a:uLnTx/>
                <a:uFillTx/>
                <a:latin typeface="GT Pressura Mono" pitchFamily="2" charset="0"/>
                <a:sym typeface="Arial"/>
              </a:rPr>
              <a:t>Questions?</a:t>
            </a:r>
            <a:r>
              <a:rPr kumimoji="0" lang="en-US" sz="3200" b="0" u="none" strike="noStrike" kern="0" cap="none" spc="0" normalizeH="0" noProof="0" dirty="0" smtClean="0">
                <a:ln>
                  <a:noFill/>
                </a:ln>
                <a:solidFill>
                  <a:schemeClr val="accent5"/>
                </a:solidFill>
                <a:effectLst/>
                <a:uLnTx/>
                <a:uFillTx/>
                <a:latin typeface="GT Pressura Mono" pitchFamily="2" charset="0"/>
                <a:sym typeface="Arial"/>
              </a:rPr>
              <a:t> </a:t>
            </a:r>
            <a:r>
              <a:rPr lang="en-US" sz="3200" dirty="0" smtClean="0">
                <a:solidFill>
                  <a:schemeClr val="accent5"/>
                </a:solidFill>
                <a:latin typeface="GT Pressura Mono" pitchFamily="2" charset="0"/>
              </a:rPr>
              <a:t>Suggestions? </a:t>
            </a:r>
            <a:br>
              <a:rPr lang="en-US" sz="3200" dirty="0" smtClean="0">
                <a:solidFill>
                  <a:schemeClr val="accent5"/>
                </a:solidFill>
                <a:latin typeface="GT Pressura Mono" pitchFamily="2" charset="0"/>
              </a:rPr>
            </a:br>
            <a:r>
              <a:rPr kumimoji="0" lang="en-US" sz="3200" b="0" u="none" strike="noStrike" kern="0" cap="none" spc="0" normalizeH="0" baseline="0" noProof="0" dirty="0" smtClean="0">
                <a:ln>
                  <a:noFill/>
                </a:ln>
                <a:solidFill>
                  <a:schemeClr val="accent5"/>
                </a:solidFill>
                <a:effectLst/>
                <a:uLnTx/>
                <a:uFillTx/>
                <a:latin typeface="GT Pressura Mono" pitchFamily="2" charset="0"/>
                <a:sym typeface="Arial"/>
              </a:rPr>
              <a:t>We’d love</a:t>
            </a:r>
            <a:r>
              <a:rPr kumimoji="0" lang="en-US" sz="3200" b="0" u="none" strike="noStrike" kern="0" cap="none" spc="0" normalizeH="0" noProof="0" dirty="0" smtClean="0">
                <a:ln>
                  <a:noFill/>
                </a:ln>
                <a:solidFill>
                  <a:schemeClr val="accent5"/>
                </a:solidFill>
                <a:effectLst/>
                <a:uLnTx/>
                <a:uFillTx/>
                <a:latin typeface="GT Pressura Mono" pitchFamily="2" charset="0"/>
                <a:sym typeface="Arial"/>
              </a:rPr>
              <a:t> to hear from you.</a:t>
            </a:r>
            <a:r>
              <a:rPr kumimoji="0" lang="en-US" sz="3200" b="0" u="none" strike="noStrike" kern="0" cap="none" spc="0" normalizeH="0" noProof="0" dirty="0" smtClean="0">
                <a:ln>
                  <a:noFill/>
                </a:ln>
                <a:solidFill>
                  <a:schemeClr val="dk1"/>
                </a:solidFill>
                <a:effectLst/>
                <a:uLnTx/>
                <a:uFillTx/>
                <a:latin typeface="GT Pressura Mono" pitchFamily="2" charset="0"/>
                <a:sym typeface="Arial"/>
              </a:rPr>
              <a:t/>
            </a:r>
            <a:br>
              <a:rPr kumimoji="0" lang="en-US" sz="3200" b="0" u="none" strike="noStrike" kern="0" cap="none" spc="0" normalizeH="0" noProof="0" dirty="0" smtClean="0">
                <a:ln>
                  <a:noFill/>
                </a:ln>
                <a:solidFill>
                  <a:schemeClr val="dk1"/>
                </a:solidFill>
                <a:effectLst/>
                <a:uLnTx/>
                <a:uFillTx/>
                <a:latin typeface="GT Pressura Mono" pitchFamily="2" charset="0"/>
                <a:sym typeface="Arial"/>
              </a:rPr>
            </a:b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t/>
            </a:r>
            <a:b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br>
            <a:r>
              <a:rPr kumimoji="0" lang="en-US" sz="3200" b="0" i="0" strike="noStrike" kern="0" cap="none" spc="0" normalizeH="0" baseline="0" noProof="0" dirty="0" smtClean="0">
                <a:ln>
                  <a:noFill/>
                </a:ln>
                <a:solidFill>
                  <a:schemeClr val="dk1"/>
                </a:solidFill>
                <a:effectLst/>
                <a:uLnTx/>
                <a:uFillTx/>
                <a:latin typeface="GT Pressura Mono" pitchFamily="2" charset="0"/>
                <a:sym typeface="Arial"/>
              </a:rPr>
              <a:t>educators@kidscodejeunesse.org</a:t>
            </a:r>
          </a:p>
        </p:txBody>
      </p:sp>
      <p:sp>
        <p:nvSpPr>
          <p:cNvPr id="9" name="TextBox 8"/>
          <p:cNvSpPr txBox="1"/>
          <p:nvPr/>
        </p:nvSpPr>
        <p:spPr>
          <a:xfrm>
            <a:off x="228490" y="4175454"/>
            <a:ext cx="4935810" cy="769441"/>
          </a:xfrm>
          <a:prstGeom prst="rect">
            <a:avLst/>
          </a:prstGeom>
          <a:noFill/>
        </p:spPr>
        <p:txBody>
          <a:bodyPr wrap="square" rtlCol="0">
            <a:spAutoFit/>
          </a:bodyPr>
          <a:lstStyle/>
          <a:p>
            <a:pPr lvl="0" algn="ctr"/>
            <a:r>
              <a:rPr lang="en-US" sz="2400" dirty="0" smtClean="0">
                <a:solidFill>
                  <a:schemeClr val="bg2"/>
                </a:solidFill>
                <a:latin typeface="GT Pressura Mono" pitchFamily="2" charset="0"/>
              </a:rPr>
              <a:t>www.kidscodejeunesse.org</a:t>
            </a:r>
          </a:p>
          <a:p>
            <a:pPr lvl="0" algn="ctr"/>
            <a:endParaRPr lang="en-US" sz="2000" dirty="0" smtClean="0">
              <a:solidFill>
                <a:srgbClr val="EB581D"/>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5" name="Subtitle 2"/>
          <p:cNvSpPr txBox="1">
            <a:spLocks/>
          </p:cNvSpPr>
          <p:nvPr/>
        </p:nvSpPr>
        <p:spPr>
          <a:xfrm>
            <a:off x="457143" y="279002"/>
            <a:ext cx="8229093" cy="3204102"/>
          </a:xfrm>
          <a:prstGeom prst="rect">
            <a:avLst/>
          </a:prstGeom>
          <a:noFill/>
          <a:ln>
            <a:noFill/>
          </a:ln>
        </p:spPr>
        <p:txBody>
          <a:bodyPr lIns="91425" tIns="91425" rIns="91425" bIns="91425" anchor="ctr" anchorCtr="0"/>
          <a:lstStyle/>
          <a:p>
            <a:pPr marL="342900" marR="0" lvl="0" indent="-190500" algn="l" defTabSz="914400" rtl="0" eaLnBrk="1" fontAlgn="auto" latinLnBrk="0" hangingPunct="1">
              <a:lnSpc>
                <a:spcPct val="150000"/>
              </a:lnSpc>
              <a:spcBef>
                <a:spcPts val="480"/>
              </a:spcBef>
              <a:spcAft>
                <a:spcPts val="0"/>
              </a:spcAft>
              <a:buClr>
                <a:schemeClr val="dk1"/>
              </a:buClr>
              <a:buSzPct val="100000"/>
              <a:tabLst/>
              <a:defRPr/>
            </a:pPr>
            <a:r>
              <a:rPr kumimoji="0" lang="en-US" sz="3200" b="0" u="none" strike="noStrike" kern="0" cap="none" spc="0" normalizeH="0" baseline="0" noProof="0" dirty="0" smtClean="0">
                <a:ln>
                  <a:noFill/>
                </a:ln>
                <a:solidFill>
                  <a:schemeClr val="dk1"/>
                </a:solidFill>
                <a:effectLst/>
                <a:uLnTx/>
                <a:uFillTx/>
                <a:latin typeface="GT Pressura Mono" pitchFamily="2" charset="0"/>
                <a:sym typeface="Arial"/>
              </a:rPr>
              <a:t> Please tell us what you think!</a:t>
            </a:r>
          </a:p>
          <a:p>
            <a:pPr marL="342900" marR="0" lvl="0" indent="-190500" algn="l" defTabSz="914400" rtl="0" eaLnBrk="1" fontAlgn="auto" latinLnBrk="0" hangingPunct="1">
              <a:lnSpc>
                <a:spcPct val="150000"/>
              </a:lnSpc>
              <a:spcBef>
                <a:spcPts val="480"/>
              </a:spcBef>
              <a:spcAft>
                <a:spcPts val="0"/>
              </a:spcAft>
              <a:buClr>
                <a:schemeClr val="bg2"/>
              </a:buClr>
              <a:buSzPct val="100000"/>
              <a:buFont typeface="Arial"/>
              <a:buChar char="•"/>
              <a:tabLst/>
              <a:defRPr/>
            </a:pPr>
            <a:r>
              <a:rPr kumimoji="0" lang="en-US" sz="3200" b="0" u="none" strike="noStrike" kern="0" cap="none" spc="0" normalizeH="0" baseline="0" noProof="0" dirty="0" smtClean="0">
                <a:ln>
                  <a:noFill/>
                </a:ln>
                <a:solidFill>
                  <a:schemeClr val="bg2"/>
                </a:solidFill>
                <a:effectLst/>
                <a:uLnTx/>
                <a:uFillTx/>
                <a:latin typeface="GT Pressura Mono" pitchFamily="2" charset="0"/>
                <a:sym typeface="Arial"/>
              </a:rPr>
              <a:t>Survey Link</a:t>
            </a:r>
          </a:p>
          <a:p>
            <a:pPr marL="342900" marR="0" lvl="0" indent="-190500" algn="l" defTabSz="914400" rtl="0" eaLnBrk="1" fontAlgn="auto" latinLnBrk="0" hangingPunct="1">
              <a:lnSpc>
                <a:spcPct val="150000"/>
              </a:lnSpc>
              <a:spcBef>
                <a:spcPts val="480"/>
              </a:spcBef>
              <a:spcAft>
                <a:spcPts val="0"/>
              </a:spcAft>
              <a:buClr>
                <a:schemeClr val="bg2"/>
              </a:buClr>
              <a:buSzPct val="100000"/>
              <a:buFont typeface="Arial"/>
              <a:buChar char="•"/>
              <a:tabLst/>
              <a:defRPr/>
            </a:pPr>
            <a:r>
              <a:rPr kumimoji="0" lang="en-US" sz="3200" b="0" u="none" strike="noStrike" kern="0" cap="none" spc="0" normalizeH="0" baseline="0" noProof="0" dirty="0" smtClean="0">
                <a:ln>
                  <a:noFill/>
                </a:ln>
                <a:solidFill>
                  <a:schemeClr val="bg2"/>
                </a:solidFill>
                <a:effectLst/>
                <a:uLnTx/>
                <a:uFillTx/>
                <a:latin typeface="GT Pressura Mono" pitchFamily="2" charset="0"/>
                <a:sym typeface="Arial"/>
              </a:rPr>
              <a:t>Instructor’s Name</a:t>
            </a: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t/>
            </a:r>
            <a:b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b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hlinkClick r:id="rId3"/>
              </a:rPr>
              <a:t>educators@kidscodejeunesse.org</a:t>
            </a:r>
            <a:endPar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endParaRPr>
          </a:p>
        </p:txBody>
      </p:sp>
      <p:sp>
        <p:nvSpPr>
          <p:cNvPr id="9" name="TextBox 8"/>
          <p:cNvSpPr txBox="1"/>
          <p:nvPr/>
        </p:nvSpPr>
        <p:spPr>
          <a:xfrm>
            <a:off x="404762" y="4175454"/>
            <a:ext cx="4935810" cy="769441"/>
          </a:xfrm>
          <a:prstGeom prst="rect">
            <a:avLst/>
          </a:prstGeom>
          <a:noFill/>
        </p:spPr>
        <p:txBody>
          <a:bodyPr wrap="square" rtlCol="0">
            <a:spAutoFit/>
          </a:bodyPr>
          <a:lstStyle/>
          <a:p>
            <a:pPr lvl="0" algn="ctr"/>
            <a:r>
              <a:rPr lang="en-US" sz="2400" dirty="0" smtClean="0">
                <a:solidFill>
                  <a:schemeClr val="bg2"/>
                </a:solidFill>
                <a:latin typeface="GT Pressura Mono" pitchFamily="2" charset="0"/>
              </a:rPr>
              <a:t>www.kidscodejeunesse.org</a:t>
            </a:r>
          </a:p>
          <a:p>
            <a:pPr lvl="0" algn="ctr"/>
            <a:endParaRPr lang="en-US" sz="2000" dirty="0" smtClean="0">
              <a:solidFill>
                <a:srgbClr val="EB581D"/>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flipH="1">
            <a:off x="567664" y="1584689"/>
            <a:ext cx="7258710"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3200" b="1" dirty="0" smtClean="0">
                <a:solidFill>
                  <a:schemeClr val="bg2"/>
                </a:solidFill>
                <a:latin typeface="GT Pressura Mono" pitchFamily="2" charset="0"/>
                <a:ea typeface="Calibri"/>
                <a:cs typeface="Calibri"/>
                <a:sym typeface="Calibri"/>
              </a:rPr>
              <a:t>a way of thinking </a:t>
            </a:r>
            <a:r>
              <a:rPr lang="en-CA" sz="3200" dirty="0" smtClean="0">
                <a:solidFill>
                  <a:schemeClr val="tx1"/>
                </a:solidFill>
                <a:latin typeface="GT Pressura Mono" pitchFamily="2" charset="0"/>
                <a:ea typeface="Calibri"/>
                <a:cs typeface="Calibri"/>
                <a:sym typeface="Calibri"/>
              </a:rPr>
              <a:t>like critical thinking,</a:t>
            </a:r>
            <a:endParaRPr sz="3200" dirty="0">
              <a:solidFill>
                <a:schemeClr val="tx1"/>
              </a:solidFill>
              <a:latin typeface="GT Pressura Mono" pitchFamily="2" charset="0"/>
              <a:ea typeface="Calibri"/>
              <a:cs typeface="Calibri"/>
              <a:sym typeface="Calibri"/>
            </a:endParaRPr>
          </a:p>
        </p:txBody>
      </p:sp>
      <p:sp>
        <p:nvSpPr>
          <p:cNvPr id="179" name="Shape 179"/>
          <p:cNvSpPr/>
          <p:nvPr/>
        </p:nvSpPr>
        <p:spPr>
          <a:xfrm flipH="1">
            <a:off x="567666" y="2655330"/>
            <a:ext cx="7258708"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3200" dirty="0" smtClean="0">
                <a:solidFill>
                  <a:schemeClr val="tx1"/>
                </a:solidFill>
                <a:latin typeface="GT Pressura Mono" pitchFamily="2" charset="0"/>
                <a:ea typeface="Calibri"/>
                <a:cs typeface="Calibri"/>
                <a:sym typeface="Calibri"/>
              </a:rPr>
              <a:t>creative thinking and problem solving</a:t>
            </a:r>
            <a:r>
              <a:rPr lang="en-CA" sz="2800" dirty="0" smtClean="0">
                <a:solidFill>
                  <a:schemeClr val="tx1"/>
                </a:solidFill>
                <a:latin typeface="GT Pressura Mono" pitchFamily="2" charset="0"/>
                <a:ea typeface="Calibri"/>
                <a:cs typeface="Calibri"/>
                <a:sym typeface="Calibri"/>
              </a:rPr>
              <a:t>.</a:t>
            </a:r>
            <a:endParaRPr sz="2800" dirty="0">
              <a:solidFill>
                <a:schemeClr val="tx1"/>
              </a:solidFill>
              <a:latin typeface="GT Pressura Mono" pitchFamily="2" charset="0"/>
              <a:ea typeface="Calibri"/>
              <a:cs typeface="Calibri"/>
              <a:sym typeface="Calibri"/>
            </a:endParaRPr>
          </a:p>
        </p:txBody>
      </p:sp>
      <p:sp>
        <p:nvSpPr>
          <p:cNvPr id="5" name="Shape 178"/>
          <p:cNvSpPr/>
          <p:nvPr/>
        </p:nvSpPr>
        <p:spPr>
          <a:xfrm flipH="1">
            <a:off x="567798" y="499855"/>
            <a:ext cx="7258576"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lvl="0" algn="ctr">
              <a:buSzPct val="25000"/>
            </a:pPr>
            <a:r>
              <a:rPr lang="en" sz="3200" b="1" dirty="0" smtClean="0">
                <a:solidFill>
                  <a:schemeClr val="bg2"/>
                </a:solidFill>
                <a:latin typeface="GT Pressura Mono" pitchFamily="2" charset="0"/>
              </a:rPr>
              <a:t>Computational thinking</a:t>
            </a:r>
            <a:r>
              <a:rPr lang="en" sz="3200" dirty="0" smtClean="0">
                <a:solidFill>
                  <a:schemeClr val="tx1"/>
                </a:solidFill>
                <a:latin typeface="GT Pressura Mono" pitchFamily="2" charset="0"/>
                <a:ea typeface="Calibri"/>
                <a:cs typeface="Calibri"/>
                <a:sym typeface="Calibri"/>
              </a:rPr>
              <a:t> </a:t>
            </a:r>
            <a:r>
              <a:rPr lang="en" sz="3200" dirty="0" smtClean="0">
                <a:solidFill>
                  <a:schemeClr val="tx1"/>
                </a:solidFill>
                <a:latin typeface="GT Pressura Mono" pitchFamily="2" charset="0"/>
              </a:rPr>
              <a:t>is </a:t>
            </a:r>
            <a:endParaRPr lang="en" sz="3200" dirty="0">
              <a:solidFill>
                <a:schemeClr val="tx1"/>
              </a:solidFill>
              <a:latin typeface="GT Pressura Mono" pitchFamily="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Subtitle 2"/>
          <p:cNvSpPr txBox="1">
            <a:spLocks/>
          </p:cNvSpPr>
          <p:nvPr/>
        </p:nvSpPr>
        <p:spPr>
          <a:xfrm>
            <a:off x="176523" y="778025"/>
            <a:ext cx="8229093" cy="3204102"/>
          </a:xfrm>
          <a:prstGeom prst="rect">
            <a:avLst/>
          </a:prstGeom>
          <a:noFill/>
          <a:ln>
            <a:noFill/>
          </a:ln>
        </p:spPr>
        <p:txBody>
          <a:bodyPr lIns="91425" tIns="91425" rIns="91425" bIns="91425" anchor="ctr" anchorCtr="0"/>
          <a:lstStyle/>
          <a:p>
            <a:pPr marL="342900" lvl="0" algn="ctr">
              <a:spcBef>
                <a:spcPts val="480"/>
              </a:spcBef>
              <a:buClr>
                <a:schemeClr val="dk1"/>
              </a:buClr>
              <a:buSzPct val="100000"/>
              <a:defRPr/>
            </a:pPr>
            <a:r>
              <a:rPr lang="en-CA" sz="3200" dirty="0" smtClean="0">
                <a:solidFill>
                  <a:schemeClr val="tx1"/>
                </a:solidFill>
                <a:latin typeface="GT Pressura Mono" pitchFamily="2" charset="0"/>
              </a:rPr>
              <a:t>This project was funded by </a:t>
            </a:r>
            <a:r>
              <a:rPr lang="en-CA" sz="3200" dirty="0" smtClean="0">
                <a:solidFill>
                  <a:schemeClr val="tx2"/>
                </a:solidFill>
                <a:latin typeface="GT Pressura Mono" pitchFamily="2" charset="0"/>
              </a:rPr>
              <a:t>CIRA</a:t>
            </a:r>
            <a:r>
              <a:rPr lang="en-CA" sz="3200" dirty="0" smtClean="0">
                <a:solidFill>
                  <a:schemeClr val="tx1"/>
                </a:solidFill>
                <a:latin typeface="GT Pressura Mono" pitchFamily="2" charset="0"/>
              </a:rPr>
              <a:t>’s Community Investment Program.</a:t>
            </a:r>
            <a:endParaRPr kumimoji="0" lang="en-US" sz="3200" b="0" i="0" strike="noStrike" kern="0" cap="none" spc="0" normalizeH="0" baseline="0" noProof="0" dirty="0" smtClean="0">
              <a:ln>
                <a:noFill/>
              </a:ln>
              <a:solidFill>
                <a:schemeClr val="tx1"/>
              </a:solidFill>
              <a:effectLst/>
              <a:uLnTx/>
              <a:uFillTx/>
              <a:latin typeface="GT Pressura Mono" pitchFamily="2" charset="0"/>
              <a:sym typeface="Arial"/>
            </a:endParaRPr>
          </a:p>
        </p:txBody>
      </p:sp>
      <p:pic>
        <p:nvPicPr>
          <p:cNvPr id="4" name="Picture 3" descr="Logo_CIRA_EN.jpg"/>
          <p:cNvPicPr>
            <a:picLocks noChangeAspect="1"/>
          </p:cNvPicPr>
          <p:nvPr/>
        </p:nvPicPr>
        <p:blipFill>
          <a:blip r:embed="rId3"/>
          <a:stretch>
            <a:fillRect/>
          </a:stretch>
        </p:blipFill>
        <p:spPr>
          <a:xfrm>
            <a:off x="358051" y="3982127"/>
            <a:ext cx="4175393" cy="876832"/>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796" y="878511"/>
            <a:ext cx="7792004" cy="2344114"/>
          </a:xfrm>
          <a:ln>
            <a:solidFill>
              <a:schemeClr val="tx2"/>
            </a:solidFill>
          </a:ln>
        </p:spPr>
        <p:txBody>
          <a:bodyPr>
            <a:normAutofit/>
          </a:bodyPr>
          <a:lstStyle/>
          <a:p>
            <a:pPr algn="ctr"/>
            <a:r>
              <a:rPr lang="fr-CA" b="1" dirty="0" smtClean="0">
                <a:solidFill>
                  <a:srgbClr val="33AFF7"/>
                </a:solidFill>
              </a:rPr>
              <a:t>ADDITIONAL INFORMATION </a:t>
            </a:r>
            <a:br>
              <a:rPr lang="fr-CA" b="1" dirty="0" smtClean="0">
                <a:solidFill>
                  <a:srgbClr val="33AFF7"/>
                </a:solidFill>
              </a:rPr>
            </a:br>
            <a:r>
              <a:rPr lang="fr-CA" b="1" dirty="0" smtClean="0">
                <a:solidFill>
                  <a:srgbClr val="33AFF7"/>
                </a:solidFill>
              </a:rPr>
              <a:t>&amp; CHALLENGES</a:t>
            </a:r>
            <a:endParaRPr lang="fr-CA"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4519448" y="163554"/>
            <a:ext cx="4624552" cy="4406309"/>
          </a:xfrm>
          <a:prstGeom prst="rect">
            <a:avLst/>
          </a:prstGeom>
          <a:noFill/>
          <a:ln>
            <a:noFill/>
          </a:ln>
        </p:spPr>
        <p:txBody>
          <a:bodyPr lIns="81622" tIns="81622" rIns="81622" bIns="81622" anchor="t" anchorCtr="0">
            <a:noAutofit/>
          </a:bodyPr>
          <a:lstStyle/>
          <a:p>
            <a:pPr indent="-170073" algn="ctr">
              <a:spcBef>
                <a:spcPts val="0"/>
              </a:spcBef>
              <a:buSzPct val="25000"/>
              <a:buNone/>
            </a:pPr>
            <a:r>
              <a:rPr lang="en-CA" sz="2500" b="1" u="sng" dirty="0" smtClean="0">
                <a:ln>
                  <a:solidFill>
                    <a:schemeClr val="bg2"/>
                  </a:solidFill>
                </a:ln>
                <a:solidFill>
                  <a:schemeClr val="bg1"/>
                </a:solidFill>
              </a:rPr>
              <a:t>Matchstick Challenge</a:t>
            </a:r>
            <a:r>
              <a:rPr lang="en-CA" sz="2500" u="sng" dirty="0">
                <a:solidFill>
                  <a:srgbClr val="FF8939"/>
                </a:solidFill>
              </a:rPr>
              <a:t/>
            </a:r>
            <a:br>
              <a:rPr lang="en-CA" sz="2500" u="sng" dirty="0">
                <a:solidFill>
                  <a:srgbClr val="FF8939"/>
                </a:solidFill>
              </a:rPr>
            </a:br>
            <a:r>
              <a:rPr lang="en-CA" sz="2500" dirty="0"/>
              <a:t/>
            </a:r>
            <a:br>
              <a:rPr lang="en-CA" sz="2500" dirty="0"/>
            </a:br>
            <a:r>
              <a:rPr lang="en-CA" sz="2500" dirty="0"/>
              <a:t>The are 2 squares</a:t>
            </a:r>
            <a:r>
              <a:rPr lang="en-CA" sz="2500" dirty="0" smtClean="0"/>
              <a:t>.</a:t>
            </a:r>
            <a:br>
              <a:rPr lang="en-CA" sz="2500" dirty="0" smtClean="0"/>
            </a:br>
            <a:r>
              <a:rPr lang="en-CA" sz="2500" dirty="0" smtClean="0"/>
              <a:t/>
            </a:r>
            <a:br>
              <a:rPr lang="en-CA" sz="2500" dirty="0" smtClean="0"/>
            </a:br>
            <a:r>
              <a:rPr lang="en-CA" sz="2500" dirty="0"/>
              <a:t>Move</a:t>
            </a:r>
            <a:r>
              <a:rPr lang="en-CA" sz="2500" dirty="0" smtClean="0"/>
              <a:t> only </a:t>
            </a:r>
            <a:r>
              <a:rPr lang="en-CA" sz="2500" dirty="0"/>
              <a:t>2 matchsticks </a:t>
            </a:r>
          </a:p>
          <a:p>
            <a:pPr indent="-170073" algn="ctr">
              <a:buSzPct val="25000"/>
              <a:buNone/>
            </a:pPr>
            <a:r>
              <a:rPr lang="en-CA" sz="2500" dirty="0"/>
              <a:t>to create</a:t>
            </a:r>
            <a:r>
              <a:rPr lang="en-CA" sz="2500" dirty="0" smtClean="0"/>
              <a:t> 3 </a:t>
            </a:r>
            <a:r>
              <a:rPr lang="en-CA" sz="2500" dirty="0"/>
              <a:t>squares.</a:t>
            </a:r>
          </a:p>
        </p:txBody>
      </p:sp>
      <p:pic>
        <p:nvPicPr>
          <p:cNvPr id="745" name="Shape 745" descr="matchstick_square.jpg"/>
          <p:cNvPicPr preferRelativeResize="0"/>
          <p:nvPr/>
        </p:nvPicPr>
        <p:blipFill rotWithShape="1">
          <a:blip r:embed="rId3">
            <a:alphaModFix/>
          </a:blip>
          <a:srcRect/>
          <a:stretch/>
        </p:blipFill>
        <p:spPr>
          <a:xfrm>
            <a:off x="748822" y="1298388"/>
            <a:ext cx="3061932" cy="2980744"/>
          </a:xfrm>
          <a:prstGeom prst="rect">
            <a:avLst/>
          </a:prstGeom>
          <a:noFill/>
          <a:ln>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4519448" y="163554"/>
            <a:ext cx="4624552" cy="4406309"/>
          </a:xfrm>
          <a:prstGeom prst="rect">
            <a:avLst/>
          </a:prstGeom>
          <a:noFill/>
          <a:ln>
            <a:noFill/>
          </a:ln>
        </p:spPr>
        <p:txBody>
          <a:bodyPr lIns="81622" tIns="81622" rIns="81622" bIns="81622" anchor="t" anchorCtr="0">
            <a:noAutofit/>
          </a:bodyPr>
          <a:lstStyle/>
          <a:p>
            <a:pPr indent="-170073" algn="ctr">
              <a:spcBef>
                <a:spcPts val="0"/>
              </a:spcBef>
              <a:buSzPct val="25000"/>
              <a:buNone/>
            </a:pPr>
            <a:r>
              <a:rPr lang="en-CA" sz="2500" b="1" u="sng" dirty="0" smtClean="0">
                <a:ln>
                  <a:solidFill>
                    <a:schemeClr val="bg2"/>
                  </a:solidFill>
                </a:ln>
                <a:solidFill>
                  <a:schemeClr val="bg1"/>
                </a:solidFill>
              </a:rPr>
              <a:t>Matchstick Challenge</a:t>
            </a:r>
            <a:r>
              <a:rPr lang="en-CA" sz="2500" u="sng" dirty="0">
                <a:solidFill>
                  <a:srgbClr val="FF8939"/>
                </a:solidFill>
              </a:rPr>
              <a:t/>
            </a:r>
            <a:br>
              <a:rPr lang="en-CA" sz="2500" u="sng" dirty="0">
                <a:solidFill>
                  <a:srgbClr val="FF8939"/>
                </a:solidFill>
              </a:rPr>
            </a:br>
            <a:r>
              <a:rPr lang="en-CA" sz="2500" dirty="0" smtClean="0"/>
              <a:t/>
            </a:r>
            <a:br>
              <a:rPr lang="en-CA" sz="2500" dirty="0" smtClean="0"/>
            </a:br>
            <a:r>
              <a:rPr lang="en-CA" sz="2500" dirty="0" smtClean="0"/>
              <a:t>SOLUTION</a:t>
            </a:r>
            <a:endParaRPr lang="en-CA" sz="2500" dirty="0"/>
          </a:p>
        </p:txBody>
      </p:sp>
      <p:pic>
        <p:nvPicPr>
          <p:cNvPr id="745" name="Shape 745" descr="matchstick_square.jpg"/>
          <p:cNvPicPr preferRelativeResize="0"/>
          <p:nvPr/>
        </p:nvPicPr>
        <p:blipFill rotWithShape="1">
          <a:blip r:embed="rId3">
            <a:alphaModFix/>
          </a:blip>
          <a:srcRect/>
          <a:stretch/>
        </p:blipFill>
        <p:spPr>
          <a:xfrm>
            <a:off x="748822" y="921768"/>
            <a:ext cx="3061932" cy="2980744"/>
          </a:xfrm>
          <a:prstGeom prst="rect">
            <a:avLst/>
          </a:prstGeom>
          <a:noFill/>
          <a:ln>
            <a:noFill/>
          </a:ln>
        </p:spPr>
      </p:pic>
      <p:cxnSp>
        <p:nvCxnSpPr>
          <p:cNvPr id="9" name="Straight Connector 8"/>
          <p:cNvCxnSpPr/>
          <p:nvPr/>
        </p:nvCxnSpPr>
        <p:spPr>
          <a:xfrm rot="5400000">
            <a:off x="1808587" y="3062794"/>
            <a:ext cx="1044000" cy="0"/>
          </a:xfrm>
          <a:prstGeom prst="line">
            <a:avLst/>
          </a:prstGeom>
          <a:ln w="38100" cap="rnd">
            <a:solidFill>
              <a:schemeClr val="accent4"/>
            </a:solidFill>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82988" y="2415792"/>
            <a:ext cx="924116" cy="1588"/>
          </a:xfrm>
          <a:prstGeom prst="line">
            <a:avLst/>
          </a:prstGeom>
          <a:ln w="38100" cap="rnd">
            <a:solidFill>
              <a:schemeClr val="accent4"/>
            </a:solidFill>
            <a:tailEnd type="oval"/>
          </a:ln>
        </p:spPr>
        <p:style>
          <a:lnRef idx="2">
            <a:schemeClr val="accent1"/>
          </a:lnRef>
          <a:fillRef idx="0">
            <a:schemeClr val="accent1"/>
          </a:fillRef>
          <a:effectRef idx="1">
            <a:schemeClr val="accent1"/>
          </a:effectRef>
          <a:fontRef idx="minor">
            <a:schemeClr val="tx1"/>
          </a:fontRef>
        </p:style>
      </p:cxnSp>
      <p:sp>
        <p:nvSpPr>
          <p:cNvPr id="12" name="Multiply 11"/>
          <p:cNvSpPr/>
          <p:nvPr/>
        </p:nvSpPr>
        <p:spPr>
          <a:xfrm>
            <a:off x="3407103" y="1625781"/>
            <a:ext cx="341586" cy="374508"/>
          </a:xfrm>
          <a:prstGeom prst="mathMultiply">
            <a:avLst/>
          </a:prstGeom>
          <a:solidFill>
            <a:srgbClr val="D04F1A"/>
          </a:solidFill>
          <a:ln>
            <a:solidFill>
              <a:schemeClr val="bg2"/>
            </a:solidFill>
          </a:ln>
        </p:spPr>
        <p:style>
          <a:lnRef idx="1">
            <a:schemeClr val="accent1"/>
          </a:lnRef>
          <a:fillRef idx="3">
            <a:schemeClr val="accent1"/>
          </a:fillRef>
          <a:effectRef idx="2">
            <a:schemeClr val="accent1"/>
          </a:effectRef>
          <a:fontRef idx="minor">
            <a:schemeClr val="lt1"/>
          </a:fontRef>
        </p:style>
        <p:txBody>
          <a:bodyPr lIns="81635" tIns="40817" rIns="81635" bIns="40817" rtlCol="0" anchor="ctr"/>
          <a:lstStyle/>
          <a:p>
            <a:pPr algn="ctr"/>
            <a:endParaRPr lang="fr-CA"/>
          </a:p>
        </p:txBody>
      </p:sp>
      <p:sp>
        <p:nvSpPr>
          <p:cNvPr id="13" name="Multiply 12"/>
          <p:cNvSpPr/>
          <p:nvPr/>
        </p:nvSpPr>
        <p:spPr>
          <a:xfrm>
            <a:off x="2820276" y="921768"/>
            <a:ext cx="341586" cy="374508"/>
          </a:xfrm>
          <a:prstGeom prst="mathMultiply">
            <a:avLst/>
          </a:prstGeom>
          <a:solidFill>
            <a:srgbClr val="D04F1A"/>
          </a:solidFill>
          <a:ln>
            <a:solidFill>
              <a:schemeClr val="bg2"/>
            </a:solidFill>
          </a:ln>
        </p:spPr>
        <p:style>
          <a:lnRef idx="1">
            <a:schemeClr val="accent1"/>
          </a:lnRef>
          <a:fillRef idx="3">
            <a:schemeClr val="accent1"/>
          </a:fillRef>
          <a:effectRef idx="2">
            <a:schemeClr val="accent1"/>
          </a:effectRef>
          <a:fontRef idx="minor">
            <a:schemeClr val="lt1"/>
          </a:fontRef>
        </p:style>
        <p:txBody>
          <a:bodyPr lIns="81635" tIns="40817" rIns="81635" bIns="40817" rtlCol="0" anchor="ctr"/>
          <a:lstStyle/>
          <a:p>
            <a:pPr algn="ctr"/>
            <a:endParaRPr lang="fr-CA"/>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18837" y="291802"/>
            <a:ext cx="4625163" cy="4851698"/>
          </a:xfrm>
          <a:prstGeom prst="rect">
            <a:avLst/>
          </a:prstGeom>
        </p:spPr>
        <p:txBody>
          <a:bodyPr lIns="91425" tIns="91425" rIns="91425" bIns="91425" anchor="t" anchorCtr="0">
            <a:noAutofit/>
          </a:bodyPr>
          <a:lstStyle/>
          <a:p>
            <a:pPr marL="0" lvl="0" indent="0" algn="ctr">
              <a:spcBef>
                <a:spcPts val="0"/>
              </a:spcBef>
              <a:buSzPct val="25000"/>
              <a:buNone/>
            </a:pPr>
            <a:r>
              <a:rPr lang="en-CA" sz="3600" b="1" dirty="0" smtClean="0">
                <a:latin typeface="GT Pressura Mono" pitchFamily="2" charset="0"/>
              </a:rPr>
              <a:t>Applying</a:t>
            </a:r>
          </a:p>
          <a:p>
            <a:pPr marL="0" lvl="0" indent="0" algn="ctr">
              <a:spcBef>
                <a:spcPts val="0"/>
              </a:spcBef>
              <a:buSzPct val="25000"/>
              <a:buNone/>
            </a:pPr>
            <a:endParaRPr lang="en-CA" sz="3600" b="1" dirty="0" smtClean="0">
              <a:latin typeface="GT Pressura Mono" pitchFamily="2" charset="0"/>
            </a:endParaRPr>
          </a:p>
          <a:p>
            <a:pPr marL="0" lvl="0" indent="0" algn="ctr">
              <a:lnSpc>
                <a:spcPct val="150000"/>
              </a:lnSpc>
              <a:spcBef>
                <a:spcPts val="0"/>
              </a:spcBef>
              <a:buSzPct val="25000"/>
              <a:buNone/>
            </a:pPr>
            <a:r>
              <a:rPr lang="en-CA" sz="2800" b="1" i="1" dirty="0" smtClean="0">
                <a:ln>
                  <a:solidFill>
                    <a:schemeClr val="bg2"/>
                  </a:solidFill>
                </a:ln>
                <a:solidFill>
                  <a:schemeClr val="bg1"/>
                </a:solidFill>
                <a:latin typeface="GT Pressura Mono" pitchFamily="2" charset="0"/>
              </a:rPr>
              <a:t>Decomposition</a:t>
            </a:r>
            <a:r>
              <a:rPr lang="en-CA" sz="2800" b="1" dirty="0" smtClean="0">
                <a:solidFill>
                  <a:schemeClr val="bg1"/>
                </a:solidFill>
                <a:latin typeface="GT Pressura Mono" pitchFamily="2" charset="0"/>
              </a:rPr>
              <a:t>,</a:t>
            </a:r>
            <a:endParaRPr lang="en-CA" sz="2800" b="1" i="1" dirty="0" smtClean="0">
              <a:solidFill>
                <a:schemeClr val="bg1"/>
              </a:solidFill>
              <a:latin typeface="GT Pressura Mono" pitchFamily="2" charset="0"/>
            </a:endParaRPr>
          </a:p>
          <a:p>
            <a:pPr marL="0" lvl="0" indent="0" algn="ctr">
              <a:lnSpc>
                <a:spcPct val="150000"/>
              </a:lnSpc>
              <a:spcBef>
                <a:spcPts val="0"/>
              </a:spcBef>
              <a:buSzPct val="25000"/>
              <a:buNone/>
            </a:pPr>
            <a:r>
              <a:rPr lang="en-CA" sz="2800" b="1" i="1" dirty="0" smtClean="0">
                <a:solidFill>
                  <a:schemeClr val="bg1"/>
                </a:solidFill>
                <a:latin typeface="GT Pressura Mono" pitchFamily="2" charset="0"/>
              </a:rPr>
              <a:t> </a:t>
            </a:r>
            <a:r>
              <a:rPr lang="en-CA" sz="2800" b="1" i="1" dirty="0" smtClean="0">
                <a:ln>
                  <a:solidFill>
                    <a:schemeClr val="bg2"/>
                  </a:solidFill>
                </a:ln>
                <a:solidFill>
                  <a:schemeClr val="bg1"/>
                </a:solidFill>
                <a:latin typeface="GT Pressura Mono" pitchFamily="2" charset="0"/>
              </a:rPr>
              <a:t>Logic</a:t>
            </a:r>
            <a:r>
              <a:rPr lang="en-CA" sz="2800" b="1" dirty="0" smtClean="0">
                <a:solidFill>
                  <a:schemeClr val="bg1"/>
                </a:solidFill>
                <a:latin typeface="GT Pressura Mono" pitchFamily="2" charset="0"/>
              </a:rPr>
              <a:t>, </a:t>
            </a:r>
          </a:p>
          <a:p>
            <a:pPr marL="0" lvl="0" indent="0" algn="ctr">
              <a:lnSpc>
                <a:spcPct val="150000"/>
              </a:lnSpc>
              <a:spcBef>
                <a:spcPts val="0"/>
              </a:spcBef>
              <a:buSzPct val="25000"/>
              <a:buNone/>
            </a:pPr>
            <a:r>
              <a:rPr lang="en-CA" sz="2800" b="1" dirty="0" smtClean="0">
                <a:latin typeface="GT Pressura Mono" pitchFamily="2" charset="0"/>
              </a:rPr>
              <a:t>and </a:t>
            </a:r>
          </a:p>
          <a:p>
            <a:pPr marL="0" lvl="0" indent="0" algn="ctr">
              <a:lnSpc>
                <a:spcPct val="150000"/>
              </a:lnSpc>
              <a:spcBef>
                <a:spcPts val="0"/>
              </a:spcBef>
              <a:buSzPct val="25000"/>
              <a:buNone/>
            </a:pPr>
            <a:r>
              <a:rPr lang="en-CA" sz="2800" b="1" i="1" dirty="0" smtClean="0">
                <a:ln>
                  <a:solidFill>
                    <a:schemeClr val="bg2"/>
                  </a:solidFill>
                </a:ln>
                <a:solidFill>
                  <a:schemeClr val="bg1"/>
                </a:solidFill>
                <a:latin typeface="GT Pressura Mono" pitchFamily="2" charset="0"/>
              </a:rPr>
              <a:t>Pattern Recognition</a:t>
            </a:r>
            <a:endParaRPr lang="en-CA" sz="2800" b="1" i="1" dirty="0">
              <a:ln>
                <a:solidFill>
                  <a:schemeClr val="bg2"/>
                </a:solidFill>
              </a:ln>
              <a:solidFill>
                <a:schemeClr val="bg1"/>
              </a:solidFill>
              <a:latin typeface="GT Pressura Mono" pitchFamily="2" charset="0"/>
            </a:endParaRPr>
          </a:p>
        </p:txBody>
      </p:sp>
      <p:sp>
        <p:nvSpPr>
          <p:cNvPr id="270" name="Shape 270"/>
          <p:cNvSpPr txBox="1"/>
          <p:nvPr/>
        </p:nvSpPr>
        <p:spPr>
          <a:xfrm>
            <a:off x="228401" y="1044041"/>
            <a:ext cx="4069558" cy="2890022"/>
          </a:xfrm>
          <a:prstGeom prst="rect">
            <a:avLst/>
          </a:prstGeom>
          <a:noFill/>
          <a:ln>
            <a:noFill/>
          </a:ln>
        </p:spPr>
        <p:txBody>
          <a:bodyPr lIns="91425" tIns="91425" rIns="91425" bIns="91425" anchor="t" anchorCtr="0">
            <a:noAutofit/>
          </a:bodyPr>
          <a:lstStyle/>
          <a:p>
            <a:pPr lvl="0" algn="ctr" rtl="0">
              <a:spcBef>
                <a:spcPts val="0"/>
              </a:spcBef>
              <a:buNone/>
            </a:pPr>
            <a:r>
              <a:rPr lang="en-CA" sz="2000" dirty="0" smtClean="0">
                <a:solidFill>
                  <a:srgbClr val="FF8B33"/>
                </a:solidFill>
                <a:latin typeface="GT Pressura Mono" pitchFamily="2" charset="0"/>
                <a:ea typeface="Calibri"/>
                <a:cs typeface="Calibri"/>
                <a:sym typeface="Calibri"/>
              </a:rPr>
              <a:t>Second c</a:t>
            </a:r>
            <a:r>
              <a:rPr lang="en" sz="2000" dirty="0" smtClean="0">
                <a:solidFill>
                  <a:srgbClr val="FF8B33"/>
                </a:solidFill>
                <a:latin typeface="GT Pressura Mono" pitchFamily="2" charset="0"/>
                <a:ea typeface="Calibri"/>
                <a:cs typeface="Calibri"/>
                <a:sym typeface="Calibri"/>
              </a:rPr>
              <a:t>omputational </a:t>
            </a:r>
            <a:r>
              <a:rPr lang="en" sz="2000" dirty="0">
                <a:solidFill>
                  <a:srgbClr val="FF8B33"/>
                </a:solidFill>
                <a:latin typeface="GT Pressura Mono" pitchFamily="2" charset="0"/>
                <a:ea typeface="Calibri"/>
                <a:cs typeface="Calibri"/>
                <a:sym typeface="Calibri"/>
              </a:rPr>
              <a:t>thinking  challenge:</a:t>
            </a:r>
          </a:p>
          <a:p>
            <a:pPr lvl="0" algn="ctr" rtl="0">
              <a:spcBef>
                <a:spcPts val="0"/>
              </a:spcBef>
              <a:buNone/>
            </a:pPr>
            <a:r>
              <a:rPr lang="en" sz="3200" dirty="0">
                <a:solidFill>
                  <a:srgbClr val="FF8B33"/>
                </a:solidFill>
                <a:latin typeface="GT Pressura Mono" pitchFamily="2" charset="0"/>
                <a:ea typeface="Calibri"/>
                <a:cs typeface="Calibri"/>
                <a:sym typeface="Calibri"/>
              </a:rPr>
              <a:t> </a:t>
            </a:r>
          </a:p>
          <a:p>
            <a:pPr lvl="0" algn="ctr">
              <a:buClr>
                <a:schemeClr val="accent3"/>
              </a:buClr>
              <a:buSzPct val="25000"/>
            </a:pPr>
            <a:r>
              <a:rPr lang="en" sz="2400" dirty="0">
                <a:solidFill>
                  <a:schemeClr val="accent4"/>
                </a:solidFill>
                <a:latin typeface="GT Pressura Mono" pitchFamily="2" charset="0"/>
                <a:ea typeface="Calibri"/>
                <a:cs typeface="Calibri"/>
                <a:sym typeface="Calibri"/>
              </a:rPr>
              <a:t>Add all the numbers </a:t>
            </a:r>
            <a:endParaRPr lang="en" sz="2400" dirty="0" smtClean="0">
              <a:solidFill>
                <a:schemeClr val="accent4"/>
              </a:solidFill>
              <a:latin typeface="GT Pressura Mono" pitchFamily="2" charset="0"/>
              <a:ea typeface="Calibri"/>
              <a:cs typeface="Calibri"/>
              <a:sym typeface="Calibri"/>
            </a:endParaRPr>
          </a:p>
          <a:p>
            <a:pPr lvl="0" algn="ctr">
              <a:buClr>
                <a:schemeClr val="accent3"/>
              </a:buClr>
              <a:buSzPct val="25000"/>
            </a:pPr>
            <a:r>
              <a:rPr lang="en" sz="2400" dirty="0" smtClean="0">
                <a:solidFill>
                  <a:schemeClr val="accent4"/>
                </a:solidFill>
                <a:latin typeface="GT Pressura Mono" pitchFamily="2" charset="0"/>
                <a:ea typeface="Calibri"/>
                <a:cs typeface="Calibri"/>
                <a:sym typeface="Calibri"/>
              </a:rPr>
              <a:t>from 1 </a:t>
            </a:r>
            <a:r>
              <a:rPr lang="en" sz="2400" dirty="0">
                <a:solidFill>
                  <a:schemeClr val="accent4"/>
                </a:solidFill>
                <a:latin typeface="GT Pressura Mono" pitchFamily="2" charset="0"/>
                <a:ea typeface="Calibri"/>
                <a:cs typeface="Calibri"/>
                <a:sym typeface="Calibri"/>
              </a:rPr>
              <a:t>to </a:t>
            </a:r>
            <a:r>
              <a:rPr lang="en" sz="2400" dirty="0" smtClean="0">
                <a:solidFill>
                  <a:schemeClr val="accent4"/>
                </a:solidFill>
                <a:latin typeface="GT Pressura Mono" pitchFamily="2" charset="0"/>
                <a:ea typeface="Calibri"/>
                <a:cs typeface="Calibri"/>
                <a:sym typeface="Calibri"/>
              </a:rPr>
              <a:t>200</a:t>
            </a:r>
            <a:r>
              <a:rPr lang="en-CA" sz="2400" dirty="0" smtClean="0">
                <a:solidFill>
                  <a:schemeClr val="accent4"/>
                </a:solidFill>
                <a:latin typeface="GT Pressura Mono" pitchFamily="2" charset="0"/>
                <a:ea typeface="Calibri"/>
                <a:cs typeface="Calibri"/>
                <a:sym typeface="Calibri"/>
              </a:rPr>
              <a:t>, </a:t>
            </a:r>
            <a:br>
              <a:rPr lang="en-CA" sz="2400" dirty="0" smtClean="0">
                <a:solidFill>
                  <a:schemeClr val="accent4"/>
                </a:solidFill>
                <a:latin typeface="GT Pressura Mono" pitchFamily="2" charset="0"/>
                <a:ea typeface="Calibri"/>
                <a:cs typeface="Calibri"/>
                <a:sym typeface="Calibri"/>
              </a:rPr>
            </a:br>
            <a:r>
              <a:rPr lang="en" sz="2400" dirty="0" smtClean="0">
                <a:solidFill>
                  <a:schemeClr val="accent4"/>
                </a:solidFill>
                <a:latin typeface="GT Pressura Mono" pitchFamily="2" charset="0"/>
                <a:ea typeface="Calibri"/>
                <a:cs typeface="Calibri"/>
                <a:sym typeface="Calibri"/>
              </a:rPr>
              <a:t>in 10 seconds</a:t>
            </a:r>
            <a:r>
              <a:rPr lang="en-CA" sz="2400" dirty="0" smtClean="0">
                <a:solidFill>
                  <a:schemeClr val="accent4"/>
                </a:solidFill>
                <a:latin typeface="GT Pressura Mono" pitchFamily="2" charset="0"/>
                <a:ea typeface="Calibri"/>
                <a:cs typeface="Calibri"/>
                <a:sym typeface="Calibri"/>
              </a:rPr>
              <a:t>,</a:t>
            </a:r>
            <a:br>
              <a:rPr lang="en-CA" sz="2400" dirty="0" smtClean="0">
                <a:solidFill>
                  <a:schemeClr val="accent4"/>
                </a:solidFill>
                <a:latin typeface="GT Pressura Mono" pitchFamily="2" charset="0"/>
                <a:ea typeface="Calibri"/>
                <a:cs typeface="Calibri"/>
                <a:sym typeface="Calibri"/>
              </a:rPr>
            </a:br>
            <a:r>
              <a:rPr lang="en" sz="2400" dirty="0" smtClean="0">
                <a:solidFill>
                  <a:schemeClr val="accent4"/>
                </a:solidFill>
                <a:latin typeface="GT Pressura Mono" pitchFamily="2" charset="0"/>
                <a:ea typeface="Calibri"/>
                <a:cs typeface="Calibri"/>
                <a:sym typeface="Calibri"/>
              </a:rPr>
              <a:t>in </a:t>
            </a:r>
            <a:r>
              <a:rPr lang="en" sz="2400" dirty="0">
                <a:solidFill>
                  <a:schemeClr val="accent4"/>
                </a:solidFill>
                <a:latin typeface="GT Pressura Mono" pitchFamily="2" charset="0"/>
                <a:ea typeface="Calibri"/>
                <a:cs typeface="Calibri"/>
                <a:sym typeface="Calibri"/>
              </a:rPr>
              <a:t>your </a:t>
            </a:r>
            <a:r>
              <a:rPr lang="en" sz="2400" dirty="0" smtClean="0">
                <a:solidFill>
                  <a:schemeClr val="accent4"/>
                </a:solidFill>
                <a:latin typeface="GT Pressura Mono" pitchFamily="2" charset="0"/>
                <a:ea typeface="Calibri"/>
                <a:cs typeface="Calibri"/>
                <a:sym typeface="Calibri"/>
              </a:rPr>
              <a:t>head</a:t>
            </a:r>
            <a:r>
              <a:rPr lang="en-CA" sz="2400" dirty="0" smtClean="0">
                <a:solidFill>
                  <a:schemeClr val="accent4"/>
                </a:solidFill>
                <a:latin typeface="GT Pressura Mono" pitchFamily="2" charset="0"/>
                <a:ea typeface="Calibri"/>
                <a:cs typeface="Calibri"/>
                <a:sym typeface="Calibri"/>
              </a:rPr>
              <a:t>.</a:t>
            </a:r>
            <a:endParaRPr lang="en" sz="2400" dirty="0">
              <a:solidFill>
                <a:schemeClr val="accent4"/>
              </a:solidFill>
              <a:latin typeface="GT Pressura Mono" pitchFamily="2" charset="0"/>
              <a:ea typeface="Calibri"/>
              <a:cs typeface="Calibri"/>
              <a:sym typeface="Calibri"/>
            </a:endParaRPr>
          </a:p>
          <a:p>
            <a:pPr lvl="0">
              <a:spcBef>
                <a:spcPts val="0"/>
              </a:spcBef>
              <a:buNone/>
            </a:pPr>
            <a:endParaRPr dirty="0">
              <a:latin typeface="GT Pressura Mono" pitchFamily="2"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5094238" y="889993"/>
            <a:ext cx="3682500" cy="3454400"/>
          </a:xfrm>
          <a:prstGeom prst="rect">
            <a:avLst/>
          </a:prstGeom>
        </p:spPr>
        <p:txBody>
          <a:bodyPr lIns="91425" tIns="91425" rIns="91425" bIns="91425" anchor="t" anchorCtr="0">
            <a:noAutofit/>
          </a:bodyPr>
          <a:lstStyle/>
          <a:p>
            <a:pPr lvl="0" indent="0">
              <a:spcBef>
                <a:spcPts val="0"/>
              </a:spcBef>
              <a:buNone/>
            </a:pPr>
            <a:r>
              <a:rPr lang="en" sz="3000" dirty="0">
                <a:latin typeface="GT Pressura Mono" pitchFamily="2" charset="0"/>
              </a:rPr>
              <a:t>Can </a:t>
            </a:r>
            <a:r>
              <a:rPr lang="en-CA" sz="3000" dirty="0" smtClean="0">
                <a:latin typeface="GT Pressura Mono" pitchFamily="2" charset="0"/>
              </a:rPr>
              <a:t>someone </a:t>
            </a:r>
            <a:r>
              <a:rPr lang="en" sz="3000" dirty="0" smtClean="0">
                <a:latin typeface="GT Pressura Mono" pitchFamily="2" charset="0"/>
              </a:rPr>
              <a:t>recognize</a:t>
            </a:r>
            <a:r>
              <a:rPr lang="en-CA" sz="3000" dirty="0" smtClean="0">
                <a:latin typeface="GT Pressura Mono" pitchFamily="2" charset="0"/>
              </a:rPr>
              <a:t> </a:t>
            </a:r>
            <a:r>
              <a:rPr lang="en" sz="3000" dirty="0" smtClean="0">
                <a:latin typeface="GT Pressura Mono" pitchFamily="2" charset="0"/>
              </a:rPr>
              <a:t>a pattern</a:t>
            </a:r>
            <a:r>
              <a:rPr lang="en-CA" sz="3000" dirty="0" smtClean="0">
                <a:latin typeface="GT Pressura Mono" pitchFamily="2" charset="0"/>
              </a:rPr>
              <a:t> that will help define a new algorithm</a:t>
            </a:r>
            <a:r>
              <a:rPr lang="en" sz="3000" dirty="0" smtClean="0">
                <a:latin typeface="GT Pressura Mono" pitchFamily="2" charset="0"/>
              </a:rPr>
              <a:t>?</a:t>
            </a:r>
            <a:endParaRPr lang="en" sz="3000" dirty="0">
              <a:latin typeface="GT Pressura Mono" pitchFamily="2" charset="0"/>
            </a:endParaRPr>
          </a:p>
        </p:txBody>
      </p:sp>
      <p:sp>
        <p:nvSpPr>
          <p:cNvPr id="277" name="Shape 277"/>
          <p:cNvSpPr txBox="1"/>
          <p:nvPr/>
        </p:nvSpPr>
        <p:spPr>
          <a:xfrm>
            <a:off x="181798" y="1099910"/>
            <a:ext cx="4108364" cy="3149600"/>
          </a:xfrm>
          <a:prstGeom prst="rect">
            <a:avLst/>
          </a:prstGeom>
          <a:noFill/>
          <a:ln>
            <a:noFill/>
          </a:ln>
        </p:spPr>
        <p:txBody>
          <a:bodyPr lIns="91425" tIns="91425" rIns="91425" bIns="91425" anchor="t" anchorCtr="0">
            <a:noAutofit/>
          </a:bodyPr>
          <a:lstStyle/>
          <a:p>
            <a:pPr lvl="0" algn="ctr">
              <a:spcBef>
                <a:spcPts val="0"/>
              </a:spcBef>
              <a:buNone/>
            </a:pPr>
            <a:r>
              <a:rPr lang="en-CA" sz="2200" dirty="0" smtClean="0">
                <a:solidFill>
                  <a:schemeClr val="accent4"/>
                </a:solidFill>
                <a:latin typeface="GT Pressura Mono" pitchFamily="2" charset="0"/>
              </a:rPr>
              <a:t>Clearly, we need to use a different</a:t>
            </a:r>
            <a:r>
              <a:rPr lang="en" sz="2200" dirty="0" smtClean="0">
                <a:solidFill>
                  <a:schemeClr val="accent4"/>
                </a:solidFill>
                <a:latin typeface="GT Pressura Mono" pitchFamily="2" charset="0"/>
              </a:rPr>
              <a:t> algorithm</a:t>
            </a:r>
            <a:r>
              <a:rPr lang="en-CA" sz="2200" dirty="0" smtClean="0">
                <a:solidFill>
                  <a:schemeClr val="accent4"/>
                </a:solidFill>
                <a:latin typeface="GT Pressura Mono" pitchFamily="2" charset="0"/>
              </a:rPr>
              <a:t> than…</a:t>
            </a:r>
            <a:endParaRPr lang="en" sz="2200" dirty="0">
              <a:solidFill>
                <a:schemeClr val="accent4"/>
              </a:solidFill>
              <a:latin typeface="GT Pressura Mono" pitchFamily="2" charset="0"/>
            </a:endParaRPr>
          </a:p>
          <a:p>
            <a:pPr lvl="0" algn="ctr">
              <a:spcBef>
                <a:spcPts val="0"/>
              </a:spcBef>
              <a:buNone/>
            </a:pPr>
            <a:endParaRPr sz="2000" dirty="0" smtClean="0">
              <a:solidFill>
                <a:srgbClr val="147EB4"/>
              </a:solidFill>
              <a:latin typeface="GT Pressura Mono" pitchFamily="2" charset="0"/>
            </a:endParaRPr>
          </a:p>
          <a:p>
            <a:pPr lvl="0" algn="ctr">
              <a:spcBef>
                <a:spcPts val="0"/>
              </a:spcBef>
              <a:buNone/>
            </a:pPr>
            <a:r>
              <a:rPr lang="en" sz="2200" dirty="0">
                <a:solidFill>
                  <a:srgbClr val="33AFF7"/>
                </a:solidFill>
                <a:latin typeface="GT Pressura Mono" pitchFamily="2" charset="0"/>
              </a:rPr>
              <a:t>1 + 2 + 3 + …. </a:t>
            </a:r>
            <a:r>
              <a:rPr lang="en" sz="2200" dirty="0" smtClean="0">
                <a:solidFill>
                  <a:srgbClr val="33AFF7"/>
                </a:solidFill>
                <a:latin typeface="GT Pressura Mono" pitchFamily="2" charset="0"/>
              </a:rPr>
              <a:t>+</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198</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199</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200</a:t>
            </a:r>
            <a:endParaRPr lang="en-CA" sz="2200" dirty="0" smtClean="0">
              <a:solidFill>
                <a:srgbClr val="33AFF7"/>
              </a:solidFill>
              <a:latin typeface="GT Pressura Mono" pitchFamily="2" charset="0"/>
            </a:endParaRPr>
          </a:p>
          <a:p>
            <a:pPr lvl="0" algn="ctr">
              <a:spcBef>
                <a:spcPts val="0"/>
              </a:spcBef>
              <a:buNone/>
            </a:pPr>
            <a:endParaRPr lang="en-CA" sz="2400" dirty="0" smtClean="0">
              <a:solidFill>
                <a:schemeClr val="bg2"/>
              </a:solidFill>
              <a:latin typeface="GT Pressura Mono" pitchFamily="2" charset="0"/>
            </a:endParaRPr>
          </a:p>
          <a:p>
            <a:pPr lvl="0" algn="ctr">
              <a:spcBef>
                <a:spcPts val="0"/>
              </a:spcBef>
              <a:buNone/>
            </a:pPr>
            <a:r>
              <a:rPr lang="en-CA" sz="2200" dirty="0" smtClean="0">
                <a:solidFill>
                  <a:schemeClr val="accent4"/>
                </a:solidFill>
                <a:latin typeface="GT Pressura Mono" pitchFamily="2" charset="0"/>
              </a:rPr>
              <a:t>to meet the challenge’s requirements.</a:t>
            </a:r>
            <a:endParaRPr lang="en" sz="2200" dirty="0">
              <a:solidFill>
                <a:schemeClr val="accent4"/>
              </a:solidFill>
              <a:latin typeface="GT Pressura Mono" pitchFamily="2" charset="0"/>
            </a:endParaRPr>
          </a:p>
          <a:p>
            <a:pPr lvl="0" algn="ctr">
              <a:spcBef>
                <a:spcPts val="0"/>
              </a:spcBef>
              <a:buNone/>
            </a:pPr>
            <a:endParaRPr lang="en-CA" sz="2400" dirty="0" smtClean="0">
              <a:solidFill>
                <a:srgbClr val="147EB4"/>
              </a:solidFill>
            </a:endParaRPr>
          </a:p>
          <a:p>
            <a:pPr lvl="0" algn="ctr">
              <a:spcBef>
                <a:spcPts val="0"/>
              </a:spcBef>
              <a:buNone/>
            </a:pPr>
            <a:endParaRPr sz="2400" dirty="0" smtClean="0">
              <a:solidFill>
                <a:srgbClr val="147EB4"/>
              </a:solidFill>
            </a:endParaRPr>
          </a:p>
          <a:p>
            <a:pPr lvl="0" algn="ctr">
              <a:spcBef>
                <a:spcPts val="0"/>
              </a:spcBef>
              <a:buNone/>
            </a:pPr>
            <a:endParaRPr sz="2400" dirty="0">
              <a:solidFill>
                <a:srgbClr val="147EB4"/>
              </a:solidFill>
            </a:endParaRPr>
          </a:p>
          <a:p>
            <a:pPr lvl="0" algn="ctr">
              <a:spcBef>
                <a:spcPts val="0"/>
              </a:spcBef>
              <a:buNone/>
            </a:pPr>
            <a:endParaRPr sz="2400" dirty="0">
              <a:solidFill>
                <a:srgbClr val="FF8939"/>
              </a:solidFill>
            </a:endParaRPr>
          </a:p>
          <a:p>
            <a:pPr lvl="0" algn="ctr">
              <a:spcBef>
                <a:spcPts val="0"/>
              </a:spcBef>
              <a:buNone/>
            </a:pPr>
            <a:endParaRPr sz="2400" dirty="0">
              <a:solidFill>
                <a:srgbClr val="FF8939"/>
              </a:solidFill>
            </a:endParaRPr>
          </a:p>
          <a:p>
            <a:pPr lvl="0" algn="ctr">
              <a:spcBef>
                <a:spcPts val="0"/>
              </a:spcBef>
              <a:buNone/>
            </a:pPr>
            <a:endParaRPr sz="2400" dirty="0">
              <a:solidFill>
                <a:srgbClr val="FF8939"/>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4817779" y="387498"/>
            <a:ext cx="4166725" cy="4148668"/>
          </a:xfrm>
          <a:prstGeom prst="rect">
            <a:avLst/>
          </a:prstGeom>
        </p:spPr>
        <p:txBody>
          <a:bodyPr lIns="91425" tIns="91425" rIns="91425" bIns="91425" anchor="t" anchorCtr="0">
            <a:noAutofit/>
          </a:bodyPr>
          <a:lstStyle/>
          <a:p>
            <a:pPr marL="0" lvl="0" indent="0">
              <a:spcBef>
                <a:spcPts val="0"/>
              </a:spcBef>
              <a:buClr>
                <a:schemeClr val="accent4"/>
              </a:buClr>
              <a:buSzPct val="25000"/>
              <a:buNone/>
            </a:pPr>
            <a:r>
              <a:rPr lang="en-US" dirty="0" smtClean="0">
                <a:latin typeface="GT Pressura Mono" pitchFamily="2" charset="0"/>
              </a:rPr>
              <a:t> Computational thinking</a:t>
            </a:r>
          </a:p>
          <a:p>
            <a:pPr marL="0" lvl="0" indent="0">
              <a:spcBef>
                <a:spcPts val="0"/>
              </a:spcBef>
              <a:buClr>
                <a:schemeClr val="accent4"/>
              </a:buClr>
              <a:buSzPct val="25000"/>
              <a:buNone/>
            </a:pPr>
            <a:r>
              <a:rPr lang="en-US" dirty="0" smtClean="0">
                <a:latin typeface="GT Pressura Mono" pitchFamily="2" charset="0"/>
              </a:rPr>
              <a:t> at work…</a:t>
            </a:r>
            <a:br>
              <a:rPr lang="en-US" dirty="0" smtClean="0">
                <a:latin typeface="GT Pressura Mono" pitchFamily="2" charset="0"/>
              </a:rPr>
            </a:b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Logic</a:t>
            </a:r>
            <a:br>
              <a:rPr lang="en-US" dirty="0" smtClean="0">
                <a:latin typeface="GT Pressura Mono" pitchFamily="2" charset="0"/>
              </a:rPr>
            </a:b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Pattern Recognition</a:t>
            </a: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Decomposition</a:t>
            </a: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Algorithm</a:t>
            </a:r>
          </a:p>
          <a:p>
            <a:pPr marL="0" indent="0">
              <a:spcBef>
                <a:spcPts val="0"/>
              </a:spcBef>
              <a:buClr>
                <a:schemeClr val="bg2"/>
              </a:buClr>
              <a:buSzPct val="75000"/>
              <a:buFont typeface="Wingdings" charset="2"/>
              <a:buChar char="ü"/>
            </a:pPr>
            <a:endParaRPr lang="en-US" dirty="0" smtClean="0"/>
          </a:p>
          <a:p>
            <a:pPr marL="0" indent="0">
              <a:spcBef>
                <a:spcPts val="0"/>
              </a:spcBef>
              <a:buClr>
                <a:schemeClr val="bg2"/>
              </a:buClr>
              <a:buSzPct val="75000"/>
              <a:buFont typeface="Wingdings" charset="2"/>
              <a:buChar char="ü"/>
            </a:pPr>
            <a:endParaRPr lang="en-US" dirty="0" smtClean="0"/>
          </a:p>
          <a:p>
            <a:pPr marL="0" indent="0">
              <a:spcBef>
                <a:spcPts val="0"/>
              </a:spcBef>
              <a:buClr>
                <a:schemeClr val="bg2"/>
              </a:buClr>
              <a:buSzPct val="75000"/>
              <a:buFont typeface="Wingdings" charset="2"/>
              <a:buChar char="ü"/>
            </a:pPr>
            <a:endParaRPr lang="en-US" dirty="0" smtClean="0"/>
          </a:p>
          <a:p>
            <a:pPr lvl="0">
              <a:spcBef>
                <a:spcPts val="0"/>
              </a:spcBef>
              <a:buNone/>
            </a:pPr>
            <a:endParaRPr lang="en" dirty="0"/>
          </a:p>
        </p:txBody>
      </p:sp>
      <p:sp>
        <p:nvSpPr>
          <p:cNvPr id="277" name="Shape 277"/>
          <p:cNvSpPr txBox="1"/>
          <p:nvPr/>
        </p:nvSpPr>
        <p:spPr>
          <a:xfrm>
            <a:off x="198523" y="464579"/>
            <a:ext cx="4146852" cy="4199467"/>
          </a:xfrm>
          <a:prstGeom prst="rect">
            <a:avLst/>
          </a:prstGeom>
          <a:noFill/>
          <a:ln>
            <a:noFill/>
          </a:ln>
        </p:spPr>
        <p:txBody>
          <a:bodyPr lIns="91425" tIns="91425" rIns="91425" bIns="91425" anchor="t" anchorCtr="0">
            <a:noAutofit/>
          </a:bodyPr>
          <a:lstStyle/>
          <a:p>
            <a:pPr lvl="0">
              <a:spcBef>
                <a:spcPts val="0"/>
              </a:spcBef>
              <a:buNone/>
            </a:pPr>
            <a:r>
              <a:rPr lang="en-CA" sz="2200" dirty="0" smtClean="0">
                <a:solidFill>
                  <a:schemeClr val="accent4"/>
                </a:solidFill>
                <a:latin typeface="GT Pressura Mono" pitchFamily="2" charset="0"/>
              </a:rPr>
              <a:t>What if we look at the problem like this…</a:t>
            </a:r>
            <a:endParaRPr lang="en" sz="2200" dirty="0">
              <a:solidFill>
                <a:schemeClr val="accent4"/>
              </a:solidFill>
              <a:latin typeface="GT Pressura Mono" pitchFamily="2" charset="0"/>
            </a:endParaRPr>
          </a:p>
          <a:p>
            <a:pPr lvl="0">
              <a:spcBef>
                <a:spcPts val="0"/>
              </a:spcBef>
              <a:buNone/>
            </a:pPr>
            <a:endParaRPr sz="2200" dirty="0" smtClean="0">
              <a:solidFill>
                <a:srgbClr val="147EB4"/>
              </a:solidFill>
              <a:latin typeface="GT Pressura Mono" pitchFamily="2" charset="0"/>
            </a:endParaRPr>
          </a:p>
          <a:p>
            <a:pPr lvl="0">
              <a:spcBef>
                <a:spcPts val="0"/>
              </a:spcBef>
              <a:buNone/>
            </a:pPr>
            <a:r>
              <a:rPr lang="en" sz="2200" dirty="0" smtClean="0">
                <a:solidFill>
                  <a:srgbClr val="33AFF7"/>
                </a:solidFill>
                <a:latin typeface="GT Pressura Mono" pitchFamily="2" charset="0"/>
              </a:rPr>
              <a:t>1 </a:t>
            </a:r>
            <a:r>
              <a:rPr lang="en" sz="2200" dirty="0">
                <a:solidFill>
                  <a:srgbClr val="33AFF7"/>
                </a:solidFill>
                <a:latin typeface="GT Pressura Mono" pitchFamily="2" charset="0"/>
              </a:rPr>
              <a:t>+ </a:t>
            </a:r>
            <a:r>
              <a:rPr lang="en" sz="2200" dirty="0" smtClean="0">
                <a:solidFill>
                  <a:srgbClr val="33AFF7"/>
                </a:solidFill>
                <a:latin typeface="GT Pressura Mono" pitchFamily="2" charset="0"/>
              </a:rPr>
              <a:t>2</a:t>
            </a:r>
            <a:r>
              <a:rPr lang="en-CA" sz="2200" dirty="0" smtClean="0">
                <a:solidFill>
                  <a:srgbClr val="33AFF7"/>
                </a:solidFill>
                <a:latin typeface="GT Pressura Mono" pitchFamily="2" charset="0"/>
              </a:rPr>
              <a:t>00 = 201</a:t>
            </a:r>
          </a:p>
          <a:p>
            <a:pPr lvl="0">
              <a:spcBef>
                <a:spcPts val="0"/>
              </a:spcBef>
              <a:buNone/>
            </a:pPr>
            <a:r>
              <a:rPr lang="en-CA" sz="2200" dirty="0" smtClean="0">
                <a:solidFill>
                  <a:srgbClr val="33AFF7"/>
                </a:solidFill>
                <a:latin typeface="GT Pressura Mono" pitchFamily="2" charset="0"/>
              </a:rPr>
              <a:t>2 + 199 = 201</a:t>
            </a:r>
          </a:p>
          <a:p>
            <a:pPr lvl="0">
              <a:spcBef>
                <a:spcPts val="0"/>
              </a:spcBef>
              <a:buNone/>
            </a:pPr>
            <a:r>
              <a:rPr lang="en-CA" sz="2200" dirty="0" smtClean="0">
                <a:solidFill>
                  <a:srgbClr val="33AFF7"/>
                </a:solidFill>
                <a:latin typeface="GT Pressura Mono" pitchFamily="2" charset="0"/>
              </a:rPr>
              <a:t>…</a:t>
            </a:r>
          </a:p>
          <a:p>
            <a:pPr lvl="0">
              <a:spcBef>
                <a:spcPts val="0"/>
              </a:spcBef>
              <a:buNone/>
            </a:pPr>
            <a:r>
              <a:rPr lang="en-CA" sz="2200" dirty="0" smtClean="0">
                <a:solidFill>
                  <a:srgbClr val="33AFF7"/>
                </a:solidFill>
                <a:latin typeface="GT Pressura Mono" pitchFamily="2" charset="0"/>
              </a:rPr>
              <a:t>100+101 = 201</a:t>
            </a:r>
          </a:p>
          <a:p>
            <a:pPr lvl="0">
              <a:spcBef>
                <a:spcPts val="0"/>
              </a:spcBef>
              <a:buNone/>
            </a:pPr>
            <a:endParaRPr lang="en-CA" sz="2200" dirty="0" smtClean="0">
              <a:solidFill>
                <a:srgbClr val="33AFF7"/>
              </a:solidFill>
              <a:latin typeface="GT Pressura Mono" pitchFamily="2" charset="0"/>
            </a:endParaRPr>
          </a:p>
          <a:p>
            <a:pPr lvl="0">
              <a:spcBef>
                <a:spcPts val="0"/>
              </a:spcBef>
              <a:buNone/>
            </a:pPr>
            <a:r>
              <a:rPr lang="en-CA" sz="2200" dirty="0" smtClean="0">
                <a:solidFill>
                  <a:srgbClr val="33AFF7"/>
                </a:solidFill>
                <a:latin typeface="GT Pressura Mono" pitchFamily="2" charset="0"/>
              </a:rPr>
              <a:t>Then we have 100 pairs that each add up to 201… </a:t>
            </a:r>
            <a:br>
              <a:rPr lang="en-CA" sz="2200" dirty="0" smtClean="0">
                <a:solidFill>
                  <a:srgbClr val="33AFF7"/>
                </a:solidFill>
                <a:latin typeface="GT Pressura Mono" pitchFamily="2" charset="0"/>
              </a:rPr>
            </a:br>
            <a:r>
              <a:rPr lang="en-CA" sz="2200" dirty="0" smtClean="0">
                <a:solidFill>
                  <a:srgbClr val="33AFF7"/>
                </a:solidFill>
                <a:latin typeface="GT Pressura Mono" pitchFamily="2" charset="0"/>
              </a:rPr>
              <a:t/>
            </a:r>
            <a:br>
              <a:rPr lang="en-CA" sz="2200" dirty="0" smtClean="0">
                <a:solidFill>
                  <a:srgbClr val="33AFF7"/>
                </a:solidFill>
                <a:latin typeface="GT Pressura Mono" pitchFamily="2" charset="0"/>
              </a:rPr>
            </a:br>
            <a:endParaRPr lang="en" sz="2200" dirty="0">
              <a:solidFill>
                <a:schemeClr val="bg2"/>
              </a:solidFill>
              <a:latin typeface="GT Pressura Mono" pitchFamily="2" charset="0"/>
            </a:endParaRPr>
          </a:p>
          <a:p>
            <a:pPr lvl="0">
              <a:spcBef>
                <a:spcPts val="0"/>
              </a:spcBef>
              <a:buNone/>
            </a:pPr>
            <a:endParaRPr lang="en-CA" sz="2200" dirty="0" smtClean="0">
              <a:solidFill>
                <a:srgbClr val="147EB4"/>
              </a:solidFill>
              <a:latin typeface="GT Pressura Mono" pitchFamily="2" charset="0"/>
            </a:endParaRPr>
          </a:p>
          <a:p>
            <a:pPr lvl="0">
              <a:spcBef>
                <a:spcPts val="0"/>
              </a:spcBef>
              <a:buNone/>
            </a:pPr>
            <a:endParaRPr sz="2200" dirty="0" smtClean="0">
              <a:solidFill>
                <a:srgbClr val="147EB4"/>
              </a:solidFill>
              <a:latin typeface="GT Pressura Mono" pitchFamily="2" charset="0"/>
            </a:endParaRPr>
          </a:p>
          <a:p>
            <a:pPr lvl="0">
              <a:spcBef>
                <a:spcPts val="0"/>
              </a:spcBef>
              <a:buNone/>
            </a:pPr>
            <a:endParaRPr sz="2200" dirty="0">
              <a:solidFill>
                <a:srgbClr val="147EB4"/>
              </a:solidFill>
              <a:latin typeface="GT Pressura Mono" pitchFamily="2" charset="0"/>
            </a:endParaRPr>
          </a:p>
          <a:p>
            <a:pPr lvl="0">
              <a:spcBef>
                <a:spcPts val="0"/>
              </a:spcBef>
              <a:buNone/>
            </a:pPr>
            <a:endParaRPr sz="2200" dirty="0">
              <a:solidFill>
                <a:srgbClr val="FF8939"/>
              </a:solidFill>
              <a:latin typeface="GT Pressura Mono" pitchFamily="2" charset="0"/>
            </a:endParaRPr>
          </a:p>
          <a:p>
            <a:pPr lvl="0">
              <a:spcBef>
                <a:spcPts val="0"/>
              </a:spcBef>
              <a:buNone/>
            </a:pPr>
            <a:endParaRPr sz="2200" dirty="0">
              <a:solidFill>
                <a:srgbClr val="FF8939"/>
              </a:solidFill>
              <a:latin typeface="GT Pressura Mono" pitchFamily="2" charset="0"/>
            </a:endParaRPr>
          </a:p>
          <a:p>
            <a:pPr lvl="0">
              <a:spcBef>
                <a:spcPts val="0"/>
              </a:spcBef>
              <a:buNone/>
            </a:pPr>
            <a:endParaRPr sz="2200" dirty="0">
              <a:solidFill>
                <a:srgbClr val="FF8939"/>
              </a:solidFill>
              <a:latin typeface="GT Pressura Mono" pitchFamily="2"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193695" y="0"/>
            <a:ext cx="6950306" cy="1354667"/>
          </a:xfrm>
          <a:prstGeom prst="rect">
            <a:avLst/>
          </a:prstGeom>
          <a:noFill/>
          <a:ln>
            <a:noFill/>
          </a:ln>
        </p:spPr>
        <p:txBody>
          <a:bodyPr lIns="91425" tIns="45700" rIns="91425" bIns="45700" anchor="ctr" anchorCtr="0">
            <a:noAutofit/>
          </a:bodyPr>
          <a:lstStyle/>
          <a:p>
            <a:pPr marL="0" marR="0" lvl="0" indent="0" algn="ctr" rtl="0">
              <a:spcBef>
                <a:spcPts val="0"/>
              </a:spcBef>
              <a:buClr>
                <a:schemeClr val="dk2"/>
              </a:buClr>
              <a:buSzPct val="25000"/>
              <a:buFont typeface="Arial"/>
              <a:buNone/>
            </a:pPr>
            <a:r>
              <a:rPr lang="en-CA" sz="3200" b="0" i="0" u="none" strike="noStrike" cap="none" dirty="0" smtClean="0">
                <a:solidFill>
                  <a:schemeClr val="tx1"/>
                </a:solidFill>
                <a:latin typeface="GT Pressura Mono" pitchFamily="2" charset="0"/>
                <a:sym typeface="Arial"/>
              </a:rPr>
              <a:t>Does a computer have a brain?</a:t>
            </a:r>
            <a:endParaRPr lang="en" sz="3200" b="0" i="0" u="none" strike="noStrike" cap="none" dirty="0">
              <a:solidFill>
                <a:schemeClr val="tx1"/>
              </a:solidFill>
              <a:latin typeface="GT Pressura Mono" pitchFamily="2" charset="0"/>
              <a:sym typeface="Arial"/>
            </a:endParaRPr>
          </a:p>
        </p:txBody>
      </p:sp>
      <p:sp>
        <p:nvSpPr>
          <p:cNvPr id="172" name="Shape 172"/>
          <p:cNvSpPr/>
          <p:nvPr/>
        </p:nvSpPr>
        <p:spPr>
          <a:xfrm flipH="1">
            <a:off x="3335867" y="1558562"/>
            <a:ext cx="5059232" cy="2732297"/>
          </a:xfrm>
          <a:prstGeom prst="rect">
            <a:avLst/>
          </a:prstGeom>
          <a:solidFill>
            <a:schemeClr val="dk1"/>
          </a:solidFill>
          <a:ln>
            <a:noFill/>
          </a:ln>
          <a:effectLst>
            <a:outerShdw blurRad="50800" dist="38100" dir="2700000" algn="tl" rotWithShape="0">
              <a:srgbClr val="000000">
                <a:alpha val="43000"/>
              </a:srgbClr>
            </a:outerShdw>
          </a:effectLst>
        </p:spPr>
        <p:txBody>
          <a:bodyPr lIns="91425" tIns="36000" rIns="91425" bIns="36000" anchor="ctr" anchorCtr="0">
            <a:noAutofit/>
          </a:bodyPr>
          <a:lstStyle/>
          <a:p>
            <a:pPr marL="0" marR="0" lvl="0" indent="0" algn="ctr" rtl="0">
              <a:lnSpc>
                <a:spcPct val="150000"/>
              </a:lnSpc>
              <a:spcBef>
                <a:spcPts val="0"/>
              </a:spcBef>
              <a:buSzPct val="25000"/>
              <a:buNone/>
            </a:pPr>
            <a:r>
              <a:rPr lang="en-CA" sz="2800" dirty="0" smtClean="0">
                <a:solidFill>
                  <a:schemeClr val="lt1"/>
                </a:solidFill>
                <a:latin typeface="GT Pressura Mono" pitchFamily="2" charset="0"/>
              </a:rPr>
              <a:t>Does computational thinking mean</a:t>
            </a:r>
          </a:p>
          <a:p>
            <a:pPr marL="0" marR="0" lvl="0" indent="0" algn="ctr" rtl="0">
              <a:lnSpc>
                <a:spcPct val="150000"/>
              </a:lnSpc>
              <a:spcBef>
                <a:spcPts val="0"/>
              </a:spcBef>
              <a:buSzPct val="25000"/>
              <a:buNone/>
            </a:pPr>
            <a:r>
              <a:rPr lang="en-CA" sz="2800" dirty="0" smtClean="0">
                <a:solidFill>
                  <a:schemeClr val="lt1"/>
                </a:solidFill>
                <a:latin typeface="GT Pressura Mono" pitchFamily="2" charset="0"/>
              </a:rPr>
              <a:t>thinking like a computer?</a:t>
            </a:r>
            <a:endParaRPr lang="en" sz="2800" dirty="0">
              <a:solidFill>
                <a:schemeClr val="lt1"/>
              </a:solidFill>
              <a:latin typeface="GT Pressura Mono"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p14="http://schemas.microsoft.com/office/powerpoint/2010/main" val="973241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flipH="1">
            <a:off x="1608665" y="1964267"/>
            <a:ext cx="5875867"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4400" b="1" dirty="0" smtClean="0">
                <a:solidFill>
                  <a:schemeClr val="tx1"/>
                </a:solidFill>
                <a:latin typeface="GT Pressura Mono" pitchFamily="2" charset="0"/>
                <a:ea typeface="Calibri"/>
                <a:cs typeface="Calibri"/>
                <a:sym typeface="Calibri"/>
              </a:rPr>
              <a:t>Concepts</a:t>
            </a:r>
            <a:endParaRPr sz="4400" b="1" dirty="0">
              <a:solidFill>
                <a:schemeClr val="tx1"/>
              </a:solidFill>
              <a:latin typeface="GT Pressura Mono" pitchFamily="2" charset="0"/>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Shape 254"/>
          <p:cNvSpPr txBox="1"/>
          <p:nvPr/>
        </p:nvSpPr>
        <p:spPr>
          <a:xfrm>
            <a:off x="376050" y="2124382"/>
            <a:ext cx="1983000" cy="646200"/>
          </a:xfrm>
          <a:prstGeom prst="rect">
            <a:avLst/>
          </a:prstGeom>
          <a:noFill/>
          <a:ln>
            <a:noFill/>
          </a:ln>
        </p:spPr>
        <p:txBody>
          <a:bodyPr lIns="91425" tIns="45700" rIns="91425" bIns="45700" anchor="t" anchorCtr="0">
            <a:noAutofit/>
          </a:bodyPr>
          <a:lstStyle/>
          <a:p>
            <a:pPr marL="0" marR="0" lvl="0" indent="0" algn="l" rtl="0">
              <a:spcBef>
                <a:spcPts val="0"/>
              </a:spcBef>
              <a:buNone/>
            </a:pPr>
            <a:endParaRPr sz="2400">
              <a:solidFill>
                <a:schemeClr val="dk1"/>
              </a:solidFill>
            </a:endParaRPr>
          </a:p>
        </p:txBody>
      </p:sp>
      <p:sp>
        <p:nvSpPr>
          <p:cNvPr id="7" name="TextBox 6"/>
          <p:cNvSpPr txBox="1"/>
          <p:nvPr/>
        </p:nvSpPr>
        <p:spPr>
          <a:xfrm>
            <a:off x="4540250" y="329880"/>
            <a:ext cx="4603750" cy="3908762"/>
          </a:xfrm>
          <a:prstGeom prst="rect">
            <a:avLst/>
          </a:prstGeom>
          <a:noFill/>
        </p:spPr>
        <p:txBody>
          <a:bodyPr wrap="square" rtlCol="0">
            <a:spAutoFit/>
          </a:bodyPr>
          <a:lstStyle/>
          <a:p>
            <a:pPr algn="ctr">
              <a:buSzPct val="25000"/>
            </a:pPr>
            <a:r>
              <a:rPr lang="en-US" sz="3600" b="1" u="sng" dirty="0" smtClean="0">
                <a:solidFill>
                  <a:schemeClr val="bg1"/>
                </a:solidFill>
              </a:rPr>
              <a:t>Algorithm</a:t>
            </a:r>
          </a:p>
          <a:p>
            <a:pPr algn="ctr">
              <a:buSzPct val="25000"/>
            </a:pPr>
            <a:endParaRPr lang="en-US" sz="3200" u="sng" dirty="0" smtClean="0">
              <a:solidFill>
                <a:schemeClr val="bg1"/>
              </a:solidFill>
            </a:endParaRPr>
          </a:p>
          <a:p>
            <a:pPr algn="ctr">
              <a:buSzPct val="25000"/>
            </a:pPr>
            <a:r>
              <a:rPr lang="en-US" sz="3600" dirty="0" smtClean="0">
                <a:solidFill>
                  <a:schemeClr val="bg1"/>
                </a:solidFill>
              </a:rPr>
              <a:t>A series of </a:t>
            </a:r>
            <a:br>
              <a:rPr lang="en-US" sz="3600" dirty="0" smtClean="0">
                <a:solidFill>
                  <a:schemeClr val="bg1"/>
                </a:solidFill>
              </a:rPr>
            </a:br>
            <a:r>
              <a:rPr lang="en-US" sz="3600" b="1" i="1" dirty="0" smtClean="0">
                <a:ln>
                  <a:solidFill>
                    <a:schemeClr val="bg2"/>
                  </a:solidFill>
                </a:ln>
                <a:solidFill>
                  <a:schemeClr val="bg1"/>
                </a:solidFill>
              </a:rPr>
              <a:t>step-by-step </a:t>
            </a:r>
            <a:r>
              <a:rPr lang="en-US" sz="3600" dirty="0" smtClean="0">
                <a:solidFill>
                  <a:schemeClr val="bg1"/>
                </a:solidFill>
              </a:rPr>
              <a:t>instructions</a:t>
            </a:r>
          </a:p>
          <a:p>
            <a:pPr algn="ctr">
              <a:buSzPct val="25000"/>
            </a:pPr>
            <a:endParaRPr lang="en-US" sz="3600" dirty="0" smtClean="0">
              <a:solidFill>
                <a:schemeClr val="bg1"/>
              </a:solidFill>
            </a:endParaRPr>
          </a:p>
          <a:p>
            <a:pPr algn="ctr">
              <a:buSzPct val="25000"/>
            </a:pPr>
            <a:endParaRPr lang="en-US" sz="3600" dirty="0" smtClean="0">
              <a:solidFill>
                <a:schemeClr val="bg1"/>
              </a:solidFill>
            </a:endParaRPr>
          </a:p>
        </p:txBody>
      </p:sp>
      <p:pic>
        <p:nvPicPr>
          <p:cNvPr id="10" name="Picture 9" descr="Picture2.jpg"/>
          <p:cNvPicPr>
            <a:picLocks noChangeAspect="1"/>
          </p:cNvPicPr>
          <p:nvPr/>
        </p:nvPicPr>
        <p:blipFill>
          <a:blip r:embed="rId3"/>
          <a:stretch>
            <a:fillRect/>
          </a:stretch>
        </p:blipFill>
        <p:spPr>
          <a:xfrm rot="21121897">
            <a:off x="482580" y="471052"/>
            <a:ext cx="2182244" cy="2089383"/>
          </a:xfrm>
          <a:prstGeom prst="rect">
            <a:avLst/>
          </a:prstGeom>
          <a:ln>
            <a:noFill/>
          </a:ln>
          <a:effectLst>
            <a:outerShdw blurRad="292100" dist="139700" dir="2700000" algn="tl" rotWithShape="0">
              <a:srgbClr val="333333">
                <a:alpha val="65000"/>
              </a:srgbClr>
            </a:outerShdw>
          </a:effectLst>
        </p:spPr>
      </p:pic>
      <p:pic>
        <p:nvPicPr>
          <p:cNvPr id="252" name="Shape 252"/>
          <p:cNvPicPr preferRelativeResize="0"/>
          <p:nvPr/>
        </p:nvPicPr>
        <p:blipFill rotWithShape="1">
          <a:blip r:embed="rId4">
            <a:alphaModFix/>
          </a:blip>
          <a:srcRect/>
          <a:stretch/>
        </p:blipFill>
        <p:spPr>
          <a:xfrm rot="381578">
            <a:off x="1966402" y="2452605"/>
            <a:ext cx="2034621" cy="21392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445000" y="206375"/>
            <a:ext cx="4698899" cy="3807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4000" b="1" i="0" u="sng" strike="noStrike" cap="none" dirty="0" smtClean="0">
                <a:solidFill>
                  <a:schemeClr val="lt1"/>
                </a:solidFill>
                <a:latin typeface="GT Pressura Mono" pitchFamily="2" charset="0"/>
                <a:sym typeface="Arial"/>
              </a:rPr>
              <a:t>Decomposition</a:t>
            </a:r>
          </a:p>
          <a:p>
            <a:pPr marL="0" marR="0" lvl="0" indent="0" algn="ctr" rtl="0">
              <a:spcBef>
                <a:spcPts val="0"/>
              </a:spcBef>
              <a:spcAft>
                <a:spcPts val="0"/>
              </a:spcAft>
              <a:buClr>
                <a:schemeClr val="lt1"/>
              </a:buClr>
              <a:buSzPct val="25000"/>
              <a:buFont typeface="Arial"/>
              <a:buNone/>
            </a:pPr>
            <a:r>
              <a:rPr lang="en-CA" sz="3600" dirty="0" smtClean="0">
                <a:latin typeface="GT Pressura Mono" pitchFamily="2" charset="0"/>
              </a:rPr>
              <a:t/>
            </a:r>
            <a:br>
              <a:rPr lang="en-CA" sz="3600" dirty="0" smtClean="0">
                <a:latin typeface="GT Pressura Mono" pitchFamily="2" charset="0"/>
              </a:rPr>
            </a:br>
            <a:r>
              <a:rPr lang="en-CA" sz="3600" dirty="0" smtClean="0">
                <a:latin typeface="GT Pressura Mono" pitchFamily="2" charset="0"/>
              </a:rPr>
              <a:t>Breaking down a</a:t>
            </a:r>
          </a:p>
          <a:p>
            <a:pPr marL="0" marR="0" lvl="0" indent="0" algn="ctr" rtl="0">
              <a:spcBef>
                <a:spcPts val="0"/>
              </a:spcBef>
              <a:spcAft>
                <a:spcPts val="0"/>
              </a:spcAft>
              <a:buClr>
                <a:schemeClr val="lt1"/>
              </a:buClr>
              <a:buSzPct val="25000"/>
              <a:buFont typeface="Arial"/>
              <a:buNone/>
            </a:pPr>
            <a:r>
              <a:rPr lang="en-CA" sz="3600" b="1" i="1" dirty="0" smtClean="0">
                <a:ln>
                  <a:solidFill>
                    <a:schemeClr val="bg2"/>
                  </a:solidFill>
                </a:ln>
                <a:solidFill>
                  <a:srgbClr val="FFFFFF"/>
                </a:solidFill>
                <a:latin typeface="GT Pressura Mono" pitchFamily="2" charset="0"/>
              </a:rPr>
              <a:t>complex </a:t>
            </a:r>
            <a:r>
              <a:rPr lang="en-CA" sz="3600" dirty="0" smtClean="0">
                <a:latin typeface="GT Pressura Mono" pitchFamily="2" charset="0"/>
              </a:rPr>
              <a:t>problem </a:t>
            </a:r>
          </a:p>
          <a:p>
            <a:pPr marL="0" marR="0" lvl="0" indent="0" algn="ctr" rtl="0">
              <a:spcBef>
                <a:spcPts val="0"/>
              </a:spcBef>
              <a:spcAft>
                <a:spcPts val="0"/>
              </a:spcAft>
              <a:buClr>
                <a:schemeClr val="lt1"/>
              </a:buClr>
              <a:buSzPct val="25000"/>
              <a:buFont typeface="Arial"/>
              <a:buNone/>
            </a:pPr>
            <a:r>
              <a:rPr lang="en-CA" sz="3600" dirty="0" smtClean="0">
                <a:latin typeface="GT Pressura Mono" pitchFamily="2" charset="0"/>
              </a:rPr>
              <a:t>into </a:t>
            </a:r>
            <a:r>
              <a:rPr lang="en-CA" sz="3600" b="1" i="1" dirty="0" smtClean="0">
                <a:ln>
                  <a:solidFill>
                    <a:schemeClr val="bg2"/>
                  </a:solidFill>
                </a:ln>
                <a:solidFill>
                  <a:srgbClr val="FFFFFF"/>
                </a:solidFill>
                <a:latin typeface="GT Pressura Mono" pitchFamily="2" charset="0"/>
              </a:rPr>
              <a:t>simpler</a:t>
            </a:r>
            <a:r>
              <a:rPr lang="en-CA" sz="3600" dirty="0" smtClean="0">
                <a:solidFill>
                  <a:schemeClr val="bg2"/>
                </a:solidFill>
                <a:latin typeface="GT Pressura Mono" pitchFamily="2" charset="0"/>
              </a:rPr>
              <a:t> </a:t>
            </a:r>
            <a:r>
              <a:rPr lang="en-CA" sz="3600" dirty="0" smtClean="0">
                <a:latin typeface="GT Pressura Mono" pitchFamily="2" charset="0"/>
              </a:rPr>
              <a:t>parts</a:t>
            </a:r>
          </a:p>
          <a:p>
            <a:pPr marL="0" marR="0" lvl="0" indent="0" algn="ctr" rtl="0">
              <a:spcBef>
                <a:spcPts val="0"/>
              </a:spcBef>
              <a:spcAft>
                <a:spcPts val="0"/>
              </a:spcAft>
              <a:buClr>
                <a:schemeClr val="lt1"/>
              </a:buClr>
              <a:buSzPct val="25000"/>
              <a:buFont typeface="Arial"/>
              <a:buNone/>
            </a:pPr>
            <a:endParaRPr lang="en-CA" sz="4000" dirty="0" smtClean="0"/>
          </a:p>
          <a:p>
            <a:pPr marL="0" marR="0" lvl="0" indent="0" algn="ctr" rtl="0">
              <a:spcBef>
                <a:spcPts val="0"/>
              </a:spcBef>
              <a:spcAft>
                <a:spcPts val="0"/>
              </a:spcAft>
              <a:buClr>
                <a:schemeClr val="lt1"/>
              </a:buClr>
              <a:buSzPct val="25000"/>
              <a:buFont typeface="Arial"/>
              <a:buNone/>
            </a:pPr>
            <a:endParaRPr sz="4000" b="1" dirty="0" smtClean="0"/>
          </a:p>
          <a:p>
            <a:pPr marL="0" marR="0" lvl="0" indent="0" algn="ctr" rtl="0">
              <a:spcBef>
                <a:spcPts val="480"/>
              </a:spcBef>
              <a:spcAft>
                <a:spcPts val="0"/>
              </a:spcAft>
              <a:buClr>
                <a:schemeClr val="lt1"/>
              </a:buClr>
              <a:buSzPct val="25000"/>
              <a:buFont typeface="Arial"/>
              <a:buNone/>
            </a:pPr>
            <a:endParaRPr sz="4000" dirty="0"/>
          </a:p>
          <a:p>
            <a:pPr marL="0" marR="0" lvl="0" indent="0" algn="ctr" rtl="0">
              <a:spcBef>
                <a:spcPts val="480"/>
              </a:spcBef>
              <a:buClr>
                <a:schemeClr val="lt1"/>
              </a:buClr>
              <a:buSzPct val="25000"/>
              <a:buFont typeface="Arial"/>
              <a:buNone/>
            </a:pPr>
            <a:endParaRPr sz="2800" b="0" i="0" u="none" strike="noStrike" cap="none" dirty="0">
              <a:solidFill>
                <a:schemeClr val="lt1"/>
              </a:solidFill>
              <a:latin typeface="Arial"/>
              <a:ea typeface="Arial"/>
              <a:cs typeface="Arial"/>
              <a:sym typeface="Arial"/>
            </a:endParaRPr>
          </a:p>
        </p:txBody>
      </p:sp>
      <p:sp>
        <p:nvSpPr>
          <p:cNvPr id="261" name="Shape 261"/>
          <p:cNvSpPr txBox="1"/>
          <p:nvPr/>
        </p:nvSpPr>
        <p:spPr>
          <a:xfrm>
            <a:off x="559836" y="407542"/>
            <a:ext cx="3437397" cy="622874"/>
          </a:xfrm>
          <a:prstGeom prst="rect">
            <a:avLst/>
          </a:prstGeom>
          <a:noFill/>
          <a:ln>
            <a:noFill/>
          </a:ln>
        </p:spPr>
        <p:txBody>
          <a:bodyPr lIns="91425" tIns="45700" rIns="91425" bIns="45700" anchor="t" anchorCtr="0">
            <a:noAutofit/>
          </a:bodyPr>
          <a:lstStyle/>
          <a:p>
            <a:pPr marL="0" marR="0" lvl="0" indent="0" algn="l" rtl="0">
              <a:spcBef>
                <a:spcPts val="0"/>
              </a:spcBef>
              <a:buNone/>
            </a:pPr>
            <a:r>
              <a:rPr lang="en-CA" sz="2800" dirty="0" smtClean="0">
                <a:solidFill>
                  <a:schemeClr val="accent4"/>
                </a:solidFill>
                <a:latin typeface="GT Pressura Mono" pitchFamily="2" charset="0"/>
                <a:ea typeface="Calibri"/>
                <a:cs typeface="Calibri"/>
                <a:sym typeface="Calibri"/>
              </a:rPr>
              <a:t>Teach the class…</a:t>
            </a:r>
            <a:endParaRPr sz="2800" dirty="0">
              <a:solidFill>
                <a:schemeClr val="accent4"/>
              </a:solidFill>
              <a:latin typeface="GT Pressura Mono" pitchFamily="2" charset="0"/>
              <a:ea typeface="Calibri"/>
              <a:cs typeface="Calibri"/>
              <a:sym typeface="Calibri"/>
            </a:endParaRPr>
          </a:p>
        </p:txBody>
      </p:sp>
      <p:sp>
        <p:nvSpPr>
          <p:cNvPr id="263" name="Shape 263"/>
          <p:cNvSpPr txBox="1"/>
          <p:nvPr/>
        </p:nvSpPr>
        <p:spPr>
          <a:xfrm>
            <a:off x="44650" y="776875"/>
            <a:ext cx="2229600" cy="1598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800" dirty="0">
              <a:solidFill>
                <a:schemeClr val="dk1"/>
              </a:solidFill>
              <a:latin typeface="Calibri"/>
              <a:ea typeface="Calibri"/>
              <a:cs typeface="Calibri"/>
              <a:sym typeface="Calibri"/>
            </a:endParaRPr>
          </a:p>
        </p:txBody>
      </p:sp>
      <p:pic>
        <p:nvPicPr>
          <p:cNvPr id="8" name="Picture 7" descr="todo_list_v5.png"/>
          <p:cNvPicPr>
            <a:picLocks noChangeAspect="1"/>
          </p:cNvPicPr>
          <p:nvPr/>
        </p:nvPicPr>
        <p:blipFill>
          <a:blip r:embed="rId3"/>
          <a:stretch>
            <a:fillRect/>
          </a:stretch>
        </p:blipFill>
        <p:spPr>
          <a:xfrm>
            <a:off x="1270070" y="1265549"/>
            <a:ext cx="1956455" cy="295071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p14="http://schemas.microsoft.com/office/powerpoint/2010/main" val="973241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ysClr val="window" lastClr="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Exposition">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TotalTime>
  <Words>1441</Words>
  <Application>Microsoft Office PowerPoint</Application>
  <PresentationFormat>On-screen Show (16:9)</PresentationFormat>
  <Paragraphs>559</Paragraphs>
  <Slides>36</Slides>
  <Notes>35</Notes>
  <HiddenSlides>7</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Wingdings</vt:lpstr>
      <vt:lpstr>Times New Roman</vt:lpstr>
      <vt:lpstr>Avenir Next Condensed Medium</vt:lpstr>
      <vt:lpstr>Calibri</vt:lpstr>
      <vt:lpstr>GT Pressura Mono</vt:lpstr>
      <vt:lpstr>GT Pressura</vt:lpstr>
      <vt:lpstr>Thème Office</vt:lpstr>
      <vt:lpstr>1_Thème Office</vt:lpstr>
      <vt:lpstr>PowerPoint Presentation</vt:lpstr>
      <vt:lpstr>PowerPoint Presentation</vt:lpstr>
      <vt:lpstr>PowerPoint Presentation</vt:lpstr>
      <vt:lpstr>Does a computer have a 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Practices</vt:lpstr>
      <vt:lpstr>PowerPoint Presentation</vt:lpstr>
      <vt:lpstr>PowerPoint Presentation</vt:lpstr>
      <vt:lpstr>PowerPoint Presentation</vt:lpstr>
      <vt:lpstr>Perspectives </vt:lpstr>
      <vt:lpstr>PowerPoint Presentation</vt:lpstr>
      <vt:lpstr>PowerPoint Presentation</vt:lpstr>
      <vt:lpstr>Unplugged! </vt:lpstr>
      <vt:lpstr>PowerPoint Presentation</vt:lpstr>
      <vt:lpstr>PowerPoint Presentation</vt:lpstr>
      <vt:lpstr>PowerPoint Presentation</vt:lpstr>
      <vt:lpstr>PowerPoint Presentation</vt:lpstr>
      <vt:lpstr>ADDITIONAL INFORMATION  &amp; CHALLENGES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 &amp; Empower Canadian Teachers with CODE</dc:title>
  <dc:creator>Yasmin Ahmad</dc:creator>
  <cp:lastModifiedBy>pepe</cp:lastModifiedBy>
  <cp:revision>311</cp:revision>
  <cp:lastPrinted>2016-11-27T18:20:20Z</cp:lastPrinted>
  <dcterms:created xsi:type="dcterms:W3CDTF">2017-07-20T13:53:21Z</dcterms:created>
  <dcterms:modified xsi:type="dcterms:W3CDTF">2017-08-22T22:29:10Z</dcterms:modified>
</cp:coreProperties>
</file>